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54" r:id="rId2"/>
    <p:sldId id="372" r:id="rId3"/>
    <p:sldId id="357" r:id="rId4"/>
    <p:sldId id="404" r:id="rId5"/>
    <p:sldId id="399" r:id="rId6"/>
    <p:sldId id="400" r:id="rId7"/>
    <p:sldId id="401" r:id="rId8"/>
    <p:sldId id="402" r:id="rId9"/>
    <p:sldId id="403" r:id="rId10"/>
    <p:sldId id="398" r:id="rId11"/>
    <p:sldId id="361" r:id="rId12"/>
    <p:sldId id="370" r:id="rId13"/>
    <p:sldId id="367" r:id="rId14"/>
    <p:sldId id="383" r:id="rId15"/>
    <p:sldId id="384" r:id="rId16"/>
    <p:sldId id="373" r:id="rId17"/>
    <p:sldId id="374" r:id="rId18"/>
    <p:sldId id="371" r:id="rId19"/>
    <p:sldId id="375" r:id="rId20"/>
    <p:sldId id="376" r:id="rId21"/>
    <p:sldId id="377" r:id="rId22"/>
    <p:sldId id="385" r:id="rId23"/>
    <p:sldId id="386" r:id="rId24"/>
    <p:sldId id="405" r:id="rId25"/>
    <p:sldId id="407" r:id="rId26"/>
    <p:sldId id="363" r:id="rId27"/>
    <p:sldId id="406" r:id="rId28"/>
    <p:sldId id="408" r:id="rId29"/>
    <p:sldId id="412" r:id="rId30"/>
    <p:sldId id="410" r:id="rId31"/>
    <p:sldId id="411" r:id="rId32"/>
    <p:sldId id="409" r:id="rId33"/>
    <p:sldId id="413" r:id="rId34"/>
    <p:sldId id="378" r:id="rId35"/>
    <p:sldId id="388" r:id="rId36"/>
    <p:sldId id="390" r:id="rId37"/>
    <p:sldId id="414" r:id="rId38"/>
    <p:sldId id="389" r:id="rId39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34B0258-8641-4D5A-B264-371C3735FD47}">
          <p14:sldIdLst>
            <p14:sldId id="354"/>
            <p14:sldId id="372"/>
            <p14:sldId id="357"/>
            <p14:sldId id="404"/>
            <p14:sldId id="399"/>
            <p14:sldId id="400"/>
            <p14:sldId id="401"/>
            <p14:sldId id="402"/>
            <p14:sldId id="403"/>
            <p14:sldId id="398"/>
            <p14:sldId id="361"/>
            <p14:sldId id="370"/>
            <p14:sldId id="367"/>
            <p14:sldId id="383"/>
            <p14:sldId id="384"/>
            <p14:sldId id="373"/>
            <p14:sldId id="374"/>
            <p14:sldId id="371"/>
            <p14:sldId id="375"/>
            <p14:sldId id="376"/>
            <p14:sldId id="377"/>
            <p14:sldId id="385"/>
            <p14:sldId id="386"/>
            <p14:sldId id="405"/>
            <p14:sldId id="407"/>
            <p14:sldId id="363"/>
            <p14:sldId id="406"/>
            <p14:sldId id="408"/>
            <p14:sldId id="412"/>
            <p14:sldId id="410"/>
            <p14:sldId id="411"/>
            <p14:sldId id="409"/>
            <p14:sldId id="413"/>
            <p14:sldId id="378"/>
            <p14:sldId id="388"/>
            <p14:sldId id="390"/>
            <p14:sldId id="414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5B1"/>
    <a:srgbClr val="18A7B5"/>
    <a:srgbClr val="3CA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6404" autoAdjust="0"/>
  </p:normalViewPr>
  <p:slideViewPr>
    <p:cSldViewPr snapToGrid="0">
      <p:cViewPr varScale="1">
        <p:scale>
          <a:sx n="93" d="100"/>
          <a:sy n="93" d="100"/>
        </p:scale>
        <p:origin x="1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2289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51A33DA-BCEA-45D3-8EAA-A16E2345A7A2}" type="datetimeFigureOut">
              <a:rPr lang="fa-IR" smtClean="0"/>
              <a:t>16/01/1444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6F15852-11EF-4779-BEF0-89AF2142A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4563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D6E92CB-BE78-4C9F-B7CA-DAAD9B1922B7}" type="datetimeFigureOut">
              <a:rPr lang="fa-IR" smtClean="0"/>
              <a:t>16/01/1444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1DC0647-1EDA-4792-8971-512585093E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5363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80128"/>
          </a:xfrm>
        </p:spPr>
        <p:txBody>
          <a:bodyPr anchor="b"/>
          <a:lstStyle>
            <a:lvl1pPr algn="r" rtl="1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۱. عنوان بخش اصلی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886726"/>
            <a:ext cx="10515600" cy="626008"/>
          </a:xfrm>
        </p:spPr>
        <p:txBody>
          <a:bodyPr/>
          <a:lstStyle>
            <a:lvl1pPr marL="0" indent="0" algn="r" rtl="1">
              <a:buNone/>
              <a:defRPr sz="2400" baseline="0">
                <a:solidFill>
                  <a:schemeClr val="tx1">
                    <a:tint val="75000"/>
                  </a:schemeClr>
                </a:solidFill>
                <a:cs typeface="B Yekan" panose="00000400000000000000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dirty="0" smtClean="0"/>
              <a:t>توضیح مختصر این بخش</a:t>
            </a:r>
            <a:endParaRPr lang="en-US" dirty="0" smtClean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831850" y="3735352"/>
            <a:ext cx="10515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  <a:noFill/>
        </p:spPr>
        <p:txBody>
          <a:bodyPr/>
          <a:lstStyle>
            <a:lvl1pPr rtl="1">
              <a:defRPr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pPr algn="r"/>
            <a:r>
              <a:rPr lang="fa-IR" dirty="0" smtClean="0"/>
              <a:t>	عنوان سند</a:t>
            </a:r>
            <a:endParaRPr lang="fa-IR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838200" y="6215622"/>
            <a:ext cx="10515600" cy="0"/>
          </a:xfrm>
          <a:prstGeom prst="line">
            <a:avLst/>
          </a:prstGeom>
          <a:ln w="12700">
            <a:solidFill>
              <a:srgbClr val="28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44" y="6327030"/>
            <a:ext cx="503222" cy="388095"/>
          </a:xfrm>
          <a:noFill/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pPr algn="ctr" rtl="1"/>
            <a:fld id="{C36B414F-EF8F-4C3E-A1E2-5656F0CD1F1F}" type="slidenum">
              <a:rPr lang="fa-IR" smtClean="0"/>
              <a:pPr algn="ctr" rtl="1"/>
              <a:t>‹#›</a:t>
            </a:fld>
            <a:endParaRPr lang="fa-IR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46166" y="6416040"/>
            <a:ext cx="0" cy="230505"/>
          </a:xfrm>
          <a:prstGeom prst="line">
            <a:avLst/>
          </a:prstGeom>
          <a:ln w="63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66" y="6176964"/>
            <a:ext cx="1166112" cy="7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و تصوی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38200" y="1134416"/>
            <a:ext cx="5139266" cy="4832255"/>
          </a:xfrm>
        </p:spPr>
        <p:txBody>
          <a:bodyPr/>
          <a:lstStyle>
            <a:lvl1pPr marL="0" indent="0" algn="r" rtl="1">
              <a:buNone/>
              <a:defRPr sz="3200">
                <a:cs typeface="B Yekan" panose="00000400000000000000" pitchFamily="2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a-IR" dirty="0" smtClean="0"/>
              <a:t>تصویر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5059"/>
            <a:ext cx="10515600" cy="540807"/>
          </a:xfrm>
        </p:spPr>
        <p:txBody>
          <a:bodyPr>
            <a:normAutofit/>
          </a:bodyPr>
          <a:lstStyle>
            <a:lvl1pPr algn="r" rtl="1">
              <a:defRPr sz="2800">
                <a:latin typeface="IRANYekan" panose="020B0506030804020204" pitchFamily="34" charset="-78"/>
                <a:cs typeface="IRANYekan" panose="020B0506030804020204" pitchFamily="34" charset="-78"/>
              </a:defRPr>
            </a:lvl1pPr>
          </a:lstStyle>
          <a:p>
            <a:r>
              <a:rPr lang="fa-IR" dirty="0" smtClean="0"/>
              <a:t>عنوان اصلی بخش</a:t>
            </a:r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  <a:noFill/>
        </p:spPr>
        <p:txBody>
          <a:bodyPr/>
          <a:lstStyle>
            <a:lvl1pPr rtl="1">
              <a:defRPr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pPr algn="r"/>
            <a:r>
              <a:rPr lang="fa-IR" dirty="0" smtClean="0"/>
              <a:t>	عنوان سند</a:t>
            </a:r>
            <a:endParaRPr lang="fa-IR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0" y="935981"/>
            <a:ext cx="10515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46275"/>
            <a:ext cx="5181600" cy="4820396"/>
          </a:xfrm>
        </p:spPr>
        <p:txBody>
          <a:bodyPr/>
          <a:lstStyle>
            <a:lvl1pPr marL="228600" indent="-228600" algn="r" rtl="1">
              <a:buClr>
                <a:srgbClr val="18A7B5"/>
              </a:buClr>
              <a:buFont typeface="Wingdings" panose="05000000000000000000" pitchFamily="2" charset="2"/>
              <a:buChar char="§"/>
              <a:defRPr>
                <a:cs typeface="B Yekan" panose="00000400000000000000" pitchFamily="2" charset="-78"/>
              </a:defRPr>
            </a:lvl1pPr>
            <a:lvl2pPr marL="685800" indent="-228600" algn="r" rtl="1">
              <a:buClr>
                <a:srgbClr val="18A7B5"/>
              </a:buClr>
              <a:buFont typeface="Wingdings" panose="05000000000000000000" pitchFamily="2" charset="2"/>
              <a:buChar char="§"/>
              <a:defRPr>
                <a:cs typeface="B Yekan" panose="00000400000000000000" pitchFamily="2" charset="-78"/>
              </a:defRPr>
            </a:lvl2pPr>
            <a:lvl3pPr marL="1143000" indent="-228600" algn="r" rtl="1">
              <a:buClr>
                <a:srgbClr val="18A7B5"/>
              </a:buClr>
              <a:buFont typeface="Wingdings" panose="05000000000000000000" pitchFamily="2" charset="2"/>
              <a:buChar char="§"/>
              <a:defRPr baseline="0">
                <a:cs typeface="B Yekan" panose="00000400000000000000" pitchFamily="2" charset="-78"/>
              </a:defRPr>
            </a:lvl3pPr>
            <a:lvl4pPr marL="1600200" indent="-228600" algn="r" rtl="1">
              <a:buClr>
                <a:srgbClr val="18A7B5"/>
              </a:buClr>
              <a:buFont typeface="Wingdings" panose="05000000000000000000" pitchFamily="2" charset="2"/>
              <a:buChar char="§"/>
              <a:defRPr/>
            </a:lvl4pPr>
            <a:lvl5pPr marL="2057400" indent="-228600" algn="r" rtl="1">
              <a:buClr>
                <a:srgbClr val="18A7B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a-IR" dirty="0" smtClean="0"/>
              <a:t>زیر عنوان اول</a:t>
            </a:r>
            <a:endParaRPr lang="en-US" dirty="0" smtClean="0"/>
          </a:p>
          <a:p>
            <a:pPr lvl="1"/>
            <a:r>
              <a:rPr lang="fa-IR" dirty="0" smtClean="0"/>
              <a:t>زیرعنوان دوم</a:t>
            </a:r>
            <a:endParaRPr lang="en-US" dirty="0" smtClean="0"/>
          </a:p>
          <a:p>
            <a:pPr lvl="2"/>
            <a:r>
              <a:rPr lang="fa-IR" dirty="0" smtClean="0"/>
              <a:t>زیر عنوان سوم</a:t>
            </a:r>
            <a:endParaRPr lang="fa-IR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0" y="6215622"/>
            <a:ext cx="10515600" cy="0"/>
          </a:xfrm>
          <a:prstGeom prst="line">
            <a:avLst/>
          </a:prstGeom>
          <a:ln w="12700">
            <a:solidFill>
              <a:srgbClr val="28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44" y="6327030"/>
            <a:ext cx="503222" cy="388095"/>
          </a:xfrm>
          <a:noFill/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pPr algn="ctr" rtl="1"/>
            <a:fld id="{C36B414F-EF8F-4C3E-A1E2-5656F0CD1F1F}" type="slidenum">
              <a:rPr lang="fa-IR" smtClean="0"/>
              <a:pPr algn="ctr" rtl="1"/>
              <a:t>‹#›</a:t>
            </a:fld>
            <a:endParaRPr lang="fa-IR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1346166" y="6416040"/>
            <a:ext cx="0" cy="230505"/>
          </a:xfrm>
          <a:prstGeom prst="line">
            <a:avLst/>
          </a:prstGeom>
          <a:ln w="63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66" y="6176964"/>
            <a:ext cx="1166112" cy="7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04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838200" y="6215622"/>
            <a:ext cx="10515600" cy="0"/>
          </a:xfrm>
          <a:prstGeom prst="line">
            <a:avLst/>
          </a:prstGeom>
          <a:ln w="12700">
            <a:solidFill>
              <a:srgbClr val="28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44" y="6327030"/>
            <a:ext cx="503222" cy="388095"/>
          </a:xfrm>
          <a:noFill/>
        </p:spPr>
        <p:txBody>
          <a:bodyPr/>
          <a:lstStyle>
            <a:lvl1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pPr algn="ctr" rtl="1"/>
            <a:fld id="{C36B414F-EF8F-4C3E-A1E2-5656F0CD1F1F}" type="slidenum">
              <a:rPr lang="fa-IR" smtClean="0"/>
              <a:pPr algn="ctr" rtl="1"/>
              <a:t>‹#›</a:t>
            </a:fld>
            <a:endParaRPr lang="fa-IR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1346166" y="6416040"/>
            <a:ext cx="0" cy="230505"/>
          </a:xfrm>
          <a:prstGeom prst="line">
            <a:avLst/>
          </a:prstGeom>
          <a:ln w="63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1pPr>
          </a:lstStyle>
          <a:p>
            <a:r>
              <a:rPr lang="fa-IR" dirty="0" err="1" smtClean="0"/>
              <a:t>استایل</a:t>
            </a:r>
            <a:r>
              <a:rPr lang="fa-IR" dirty="0" smtClean="0"/>
              <a:t> </a:t>
            </a:r>
            <a:r>
              <a:rPr lang="fa-IR" dirty="0" err="1" smtClean="0"/>
              <a:t>فایل‌های</a:t>
            </a:r>
            <a:r>
              <a:rPr lang="fa-IR" dirty="0" smtClean="0"/>
              <a:t> ارائه نآد</a:t>
            </a:r>
            <a:endParaRPr lang="fa-IR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 rtl="1"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1pPr>
            <a:lvl2pPr algn="r" rtl="1"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2pPr>
            <a:lvl3pPr algn="r" rtl="1"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3pPr>
            <a:lvl4pPr algn="r" rtl="1"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4pPr>
            <a:lvl5pPr algn="r" rtl="1"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66" y="6176964"/>
            <a:ext cx="1166112" cy="7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1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E07D-EE3F-4575-8C63-1ADD41ECF0D3}" type="datetime8">
              <a:rPr lang="fa-IR" smtClean="0"/>
              <a:t>13 اوت 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414F-EF8F-4C3E-A1E2-5656F0CD1F1F}" type="slidenum">
              <a:rPr lang="fa-IR" smtClean="0"/>
              <a:t>‹#›</a:t>
            </a:fld>
            <a:endParaRPr lang="fa-IR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6917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57F62-17FD-4C49-8B64-5452558981D0}" type="datetime8">
              <a:rPr lang="fa-IR" smtClean="0"/>
              <a:t>13 اوت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414F-EF8F-4C3E-A1E2-5656F0CD1F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06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 smtClean="0"/>
              <a:t>استایل فایل‌های ارائه نآد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E07D-EE3F-4575-8C63-1ADD41ECF0D3}" type="datetime8">
              <a:rPr lang="fa-IR" smtClean="0"/>
              <a:t>13 اوت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B414F-EF8F-4C3E-A1E2-5656F0CD1F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839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5" r:id="rId3"/>
    <p:sldLayoutId id="2147483666" r:id="rId4"/>
    <p:sldLayoutId id="214748365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B Yekan" panose="00000400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f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5359" y="3360106"/>
            <a:ext cx="78442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latin typeface="IRANYekan" panose="020B0506030804020204" pitchFamily="34" charset="-78"/>
                <a:cs typeface="B Yekan" panose="00000400000000000000" pitchFamily="2" charset="-78"/>
              </a:rPr>
              <a:t>مروری بر الگوریتم‌های رمزنگاری </a:t>
            </a:r>
            <a:r>
              <a:rPr lang="fa-IR" sz="2800" b="1" dirty="0" smtClean="0">
                <a:latin typeface="IRANYekan" panose="020B0506030804020204" pitchFamily="34" charset="-78"/>
                <a:cs typeface="B Yekan" panose="00000400000000000000" pitchFamily="2" charset="-78"/>
              </a:rPr>
              <a:t>پساکوانتومی </a:t>
            </a:r>
            <a:r>
              <a:rPr lang="fa-IR" sz="2800" b="1" dirty="0" smtClean="0">
                <a:latin typeface="IRANYekan" panose="020B0506030804020204" pitchFamily="34" charset="-78"/>
                <a:cs typeface="B Yekan" panose="00000400000000000000" pitchFamily="2" charset="-78"/>
              </a:rPr>
              <a:t>منتخب </a:t>
            </a:r>
            <a:r>
              <a:rPr lang="en-US" sz="2800" b="1" dirty="0" smtClean="0">
                <a:cs typeface="B Yekan" panose="00000400000000000000" pitchFamily="2" charset="-78"/>
              </a:rPr>
              <a:t>NIST</a:t>
            </a:r>
            <a:r>
              <a:rPr lang="fa-IR" sz="2800" b="1" dirty="0" smtClean="0">
                <a:latin typeface="IRANYekan" panose="020B0506030804020204" pitchFamily="34" charset="-78"/>
                <a:cs typeface="B Yekan" panose="00000400000000000000" pitchFamily="2" charset="-78"/>
              </a:rPr>
              <a:t> برای </a:t>
            </a:r>
            <a:r>
              <a:rPr lang="fa-IR" sz="2800" b="1" dirty="0">
                <a:latin typeface="IRANYekan" panose="020B0506030804020204" pitchFamily="34" charset="-78"/>
                <a:cs typeface="B Yekan" panose="00000400000000000000" pitchFamily="2" charset="-78"/>
              </a:rPr>
              <a:t>استانداردسازی</a:t>
            </a:r>
            <a:endParaRPr lang="fa-IR" sz="2800" b="1" dirty="0" smtClean="0">
              <a:latin typeface="IRANYekan" panose="020B0506030804020204" pitchFamily="34" charset="-78"/>
              <a:cs typeface="B Yekan" panose="00000400000000000000" pitchFamily="2" charset="-78"/>
            </a:endParaRPr>
          </a:p>
          <a:p>
            <a:pPr algn="ctr"/>
            <a:endParaRPr lang="fa-IR" sz="2800" b="1" dirty="0">
              <a:latin typeface="IRANYekan" panose="020B0506030804020204" pitchFamily="34" charset="-78"/>
              <a:cs typeface="B Yekan" panose="00000400000000000000" pitchFamily="2" charset="-78"/>
            </a:endParaRPr>
          </a:p>
          <a:p>
            <a:pPr algn="ctr"/>
            <a:r>
              <a:rPr lang="fa-IR" b="1" dirty="0" smtClean="0">
                <a:latin typeface="IRANYekan" panose="020B0506030804020204" pitchFamily="34" charset="-78"/>
                <a:cs typeface="B Yekan" panose="00000400000000000000" pitchFamily="2" charset="-78"/>
              </a:rPr>
              <a:t>احمد بورقانی</a:t>
            </a:r>
          </a:p>
          <a:p>
            <a:pPr algn="ctr"/>
            <a:endParaRPr lang="fa-IR" sz="600" b="1" dirty="0" smtClean="0">
              <a:latin typeface="IRANYekan" panose="020B0506030804020204" pitchFamily="34" charset="-78"/>
              <a:cs typeface="B Yekan" panose="00000400000000000000" pitchFamily="2" charset="-78"/>
            </a:endParaRPr>
          </a:p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>boorghany@naadsecure.ir</a:t>
            </a:r>
            <a:endParaRPr lang="en-US" b="1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62" y="154155"/>
            <a:ext cx="2601153" cy="1604622"/>
          </a:xfrm>
          <a:prstGeom prst="rect">
            <a:avLst/>
          </a:prstGeom>
        </p:spPr>
      </p:pic>
      <p:pic>
        <p:nvPicPr>
          <p:cNvPr id="6" name="Picture 5" descr="arm2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4950"/>
          <a:stretch/>
        </p:blipFill>
        <p:spPr bwMode="auto">
          <a:xfrm>
            <a:off x="338024" y="306445"/>
            <a:ext cx="1847335" cy="128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85359" y="1914367"/>
            <a:ext cx="784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latin typeface="IRANYekan" panose="020B0506030804020204" pitchFamily="34" charset="-78"/>
                <a:cs typeface="B Yekan" panose="00000400000000000000" pitchFamily="2" charset="-78"/>
              </a:rPr>
              <a:t>شاخه دانشجویی انجمن رمز ایران در دانشگاه صنعتی شریف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نمونه </a:t>
            </a:r>
            <a:r>
              <a:rPr lang="fa-IR" dirty="0" err="1" smtClean="0">
                <a:cs typeface="B Yekan" panose="00000400000000000000" pitchFamily="2" charset="-78"/>
              </a:rPr>
              <a:t>رمزنگاری‌های</a:t>
            </a:r>
            <a:r>
              <a:rPr lang="fa-IR" dirty="0" smtClean="0">
                <a:cs typeface="B Yekan" panose="00000400000000000000" pitchFamily="2" charset="-78"/>
              </a:rPr>
              <a:t> متقارن و </a:t>
            </a:r>
            <a:r>
              <a:rPr lang="fa-IR" dirty="0" err="1" smtClean="0">
                <a:cs typeface="B Yekan" panose="00000400000000000000" pitchFamily="2" charset="-78"/>
              </a:rPr>
              <a:t>نامتقارن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146275"/>
            <a:ext cx="10515600" cy="48203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10</a:t>
            </a:fld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5431181"/>
            <a:ext cx="1625602" cy="575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714" y="1006159"/>
            <a:ext cx="9592572" cy="4956251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</a:t>
            </a:r>
            <a:r>
              <a:rPr lang="fa-IR" dirty="0" smtClean="0"/>
              <a:t> 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961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pc="-15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2) کامپیوترهای </a:t>
            </a:r>
            <a:r>
              <a:rPr lang="fa-IR" spc="-15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کوانتومی </a:t>
            </a:r>
            <a:r>
              <a:rPr lang="fa-IR" spc="-15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و</a:t>
            </a:r>
            <a:br>
              <a:rPr lang="fa-IR" spc="-15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</a:br>
            <a:r>
              <a:rPr lang="fa-IR" spc="-15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تأثیر </a:t>
            </a:r>
            <a:r>
              <a:rPr lang="fa-IR" spc="-150" dirty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آنها بر رمزنگاری کلاسیک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11</a:t>
            </a:fld>
            <a:endParaRPr lang="fa-I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</a:t>
            </a:r>
            <a:r>
              <a:rPr lang="fa-IR" dirty="0" smtClean="0"/>
              <a:t> 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449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معرفی کامپیوتر </a:t>
            </a:r>
            <a:r>
              <a:rPr lang="fa-IR" dirty="0" smtClean="0">
                <a:cs typeface="B Yekan" panose="00000400000000000000" pitchFamily="2" charset="-78"/>
              </a:rPr>
              <a:t>کوانتومی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146275"/>
            <a:ext cx="10515600" cy="48203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 smtClean="0"/>
              <a:t>کیوبیت به جای بیت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a-IR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 smtClean="0"/>
              <a:t>ترکیبی از وضعیت صفر</a:t>
            </a:r>
            <a:br>
              <a:rPr lang="fa-IR" dirty="0" smtClean="0"/>
            </a:br>
            <a:r>
              <a:rPr lang="fa-IR" dirty="0" smtClean="0"/>
              <a:t>و وضعیت یک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a-IR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 smtClean="0"/>
              <a:t>خواندن کیوبیت وضعیت</a:t>
            </a:r>
            <a:br>
              <a:rPr lang="fa-IR" dirty="0" smtClean="0"/>
            </a:br>
            <a:r>
              <a:rPr lang="fa-IR" dirty="0" smtClean="0"/>
              <a:t>آن را عوض می‌کند.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a-IR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 smtClean="0"/>
              <a:t>گیت‌های </a:t>
            </a:r>
            <a:r>
              <a:rPr lang="fa-IR" dirty="0" smtClean="0"/>
              <a:t>کوانتومی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12</a:t>
            </a:fld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5431181"/>
            <a:ext cx="1625602" cy="575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64" y="1199790"/>
            <a:ext cx="3431057" cy="606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129" y="2344651"/>
            <a:ext cx="7270630" cy="298622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148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پیچیدگی محاسباتی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146275"/>
            <a:ext cx="10515600" cy="4820396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fa-IR" dirty="0" smtClean="0"/>
              <a:t>: مسائل قابل حل</a:t>
            </a:r>
            <a:br>
              <a:rPr lang="fa-IR" dirty="0" smtClean="0"/>
            </a:br>
            <a:r>
              <a:rPr lang="fa-IR" dirty="0" smtClean="0"/>
              <a:t>در زمان کوتاه</a:t>
            </a:r>
          </a:p>
          <a:p>
            <a:endParaRPr lang="fa-IR" dirty="0"/>
          </a:p>
          <a:p>
            <a:r>
              <a:rPr lang="en-US" dirty="0" smtClean="0"/>
              <a:t>NP</a:t>
            </a:r>
            <a:r>
              <a:rPr lang="fa-IR" dirty="0" smtClean="0"/>
              <a:t>: مسائل قابل تصحیح</a:t>
            </a:r>
            <a:br>
              <a:rPr lang="fa-IR" dirty="0" smtClean="0"/>
            </a:br>
            <a:r>
              <a:rPr lang="fa-IR" dirty="0" smtClean="0"/>
              <a:t>در زمان کوتاه</a:t>
            </a:r>
          </a:p>
          <a:p>
            <a:endParaRPr lang="fa-IR" dirty="0"/>
          </a:p>
          <a:p>
            <a:r>
              <a:rPr lang="en-US" dirty="0" smtClean="0"/>
              <a:t>RSA</a:t>
            </a:r>
            <a:r>
              <a:rPr lang="fa-IR" dirty="0" smtClean="0"/>
              <a:t> به مسئله تجزیه اعداد</a:t>
            </a:r>
            <a:br>
              <a:rPr lang="fa-IR" dirty="0" smtClean="0"/>
            </a:br>
            <a:r>
              <a:rPr lang="fa-IR" dirty="0" smtClean="0"/>
              <a:t>وابسته است.</a:t>
            </a:r>
          </a:p>
          <a:p>
            <a:r>
              <a:rPr lang="en-US" dirty="0" smtClean="0"/>
              <a:t>ECDSA</a:t>
            </a:r>
            <a:r>
              <a:rPr lang="fa-IR" dirty="0" smtClean="0"/>
              <a:t> به مسئله لگاریتم</a:t>
            </a:r>
            <a:br>
              <a:rPr lang="fa-IR" dirty="0" smtClean="0"/>
            </a:br>
            <a:r>
              <a:rPr lang="fa-IR" dirty="0" smtClean="0"/>
              <a:t>گسسته وابسته است.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13</a:t>
            </a:fld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5431181"/>
            <a:ext cx="1625602" cy="575376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90625"/>
            <a:ext cx="6105525" cy="46005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06529" y="4673045"/>
            <a:ext cx="139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Factoring</a:t>
            </a:r>
            <a:endParaRPr lang="en-US" sz="2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5129" y="4920755"/>
            <a:ext cx="1663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DiscreteLog</a:t>
            </a:r>
            <a:endParaRPr lang="en-US" sz="2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795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70" y="1434665"/>
            <a:ext cx="6251467" cy="45611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پیچیدگی محاسباتی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146275"/>
            <a:ext cx="10515600" cy="482039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 smtClean="0"/>
              <a:t>کامپیوترهای </a:t>
            </a:r>
            <a:r>
              <a:rPr lang="fa-IR" dirty="0" smtClean="0"/>
              <a:t>کوانتومی </a:t>
            </a:r>
            <a:r>
              <a:rPr lang="fa-IR" dirty="0" smtClean="0"/>
              <a:t>قوی‌تر</a:t>
            </a:r>
            <a:br>
              <a:rPr lang="fa-IR" dirty="0" smtClean="0"/>
            </a:br>
            <a:r>
              <a:rPr lang="fa-IR" dirty="0" smtClean="0"/>
              <a:t>از کامپیوترهای کلاسیک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a-IR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 smtClean="0"/>
              <a:t>شور در سال 1994:</a:t>
            </a:r>
            <a:br>
              <a:rPr lang="fa-IR" dirty="0" smtClean="0"/>
            </a:br>
            <a:r>
              <a:rPr lang="fa-IR" dirty="0" smtClean="0"/>
              <a:t>الگوریتم تجزیه اعداد </a:t>
            </a:r>
            <a:r>
              <a:rPr lang="en-US" dirty="0" smtClean="0"/>
              <a:t>n</a:t>
            </a:r>
            <a:r>
              <a:rPr lang="fa-IR" dirty="0" smtClean="0"/>
              <a:t>-بیتی</a:t>
            </a:r>
            <a:br>
              <a:rPr lang="fa-IR" dirty="0" smtClean="0"/>
            </a:br>
            <a:r>
              <a:rPr lang="fa-IR" dirty="0" smtClean="0"/>
              <a:t>با </a:t>
            </a:r>
            <a:r>
              <a:rPr lang="en-US" dirty="0" smtClean="0"/>
              <a:t>2n</a:t>
            </a:r>
            <a:r>
              <a:rPr lang="fa-IR" dirty="0" smtClean="0"/>
              <a:t> کیوبیت در زمان </a:t>
            </a:r>
            <a:r>
              <a:rPr lang="en-US" dirty="0" smtClean="0"/>
              <a:t>O(n^3)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و الگوریتم لگاریتم گسسته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a-IR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 err="1" smtClean="0"/>
              <a:t>گروور</a:t>
            </a:r>
            <a:r>
              <a:rPr lang="fa-IR" dirty="0" smtClean="0"/>
              <a:t> در سال 1996:</a:t>
            </a:r>
            <a:br>
              <a:rPr lang="fa-IR" dirty="0" smtClean="0"/>
            </a:br>
            <a:r>
              <a:rPr lang="fa-IR" dirty="0" smtClean="0"/>
              <a:t>الگوریتم جستجو در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زمان </a:t>
            </a:r>
            <a:r>
              <a:rPr lang="en-US" dirty="0"/>
              <a:t>O(</a:t>
            </a:r>
            <a:r>
              <a:rPr lang="en-US" dirty="0" smtClean="0"/>
              <a:t>√n)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14</a:t>
            </a:fld>
            <a:endParaRPr lang="fa-IR" dirty="0"/>
          </a:p>
        </p:txBody>
      </p:sp>
      <p:sp>
        <p:nvSpPr>
          <p:cNvPr id="21" name="TextBox 20"/>
          <p:cNvSpPr txBox="1"/>
          <p:nvPr/>
        </p:nvSpPr>
        <p:spPr>
          <a:xfrm>
            <a:off x="5106529" y="4673045"/>
            <a:ext cx="139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Factoring</a:t>
            </a:r>
            <a:endParaRPr lang="en-US" sz="2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5129" y="4920755"/>
            <a:ext cx="1663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DiscreteLog</a:t>
            </a:r>
            <a:endParaRPr lang="en-US" sz="2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325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امنیت ارتباط </a:t>
            </a:r>
            <a:r>
              <a:rPr lang="en-US" dirty="0" smtClean="0">
                <a:latin typeface="+mn-lt"/>
                <a:cs typeface="B Yekan" panose="00000400000000000000" pitchFamily="2" charset="-78"/>
              </a:rPr>
              <a:t>TLS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smtClean="0">
                <a:cs typeface="B Yekan" panose="00000400000000000000" pitchFamily="2" charset="-78"/>
              </a:rPr>
              <a:t>پیشین در پساکوانتوم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a-IR" dirty="0" smtClean="0"/>
              <a:t>شکست کامل:</a:t>
            </a:r>
          </a:p>
          <a:p>
            <a:pPr lvl="1"/>
            <a:r>
              <a:rPr lang="en-US" dirty="0" smtClean="0"/>
              <a:t>ECDHE</a:t>
            </a:r>
          </a:p>
          <a:p>
            <a:pPr lvl="1"/>
            <a:r>
              <a:rPr lang="en-US" dirty="0" smtClean="0"/>
              <a:t>RSA</a:t>
            </a:r>
          </a:p>
          <a:p>
            <a:pPr lvl="1"/>
            <a:r>
              <a:rPr lang="en-US" dirty="0" smtClean="0"/>
              <a:t>(ECDSA)</a:t>
            </a:r>
          </a:p>
          <a:p>
            <a:pPr lvl="1"/>
            <a:endParaRPr lang="en-US" dirty="0"/>
          </a:p>
          <a:p>
            <a:r>
              <a:rPr lang="fa-IR" dirty="0" smtClean="0"/>
              <a:t>کاهش امنیت:</a:t>
            </a:r>
          </a:p>
          <a:p>
            <a:pPr lvl="1"/>
            <a:r>
              <a:rPr lang="en-US" dirty="0" smtClean="0"/>
              <a:t>AES 256</a:t>
            </a:r>
            <a:r>
              <a:rPr lang="fa-IR" dirty="0" smtClean="0"/>
              <a:t> (امنیت آن در پساکوانتوم معادل </a:t>
            </a:r>
            <a:r>
              <a:rPr lang="en-US" dirty="0" smtClean="0"/>
              <a:t>AES 128</a:t>
            </a:r>
            <a:r>
              <a:rPr lang="fa-IR" dirty="0" smtClean="0"/>
              <a:t> روی کامپیوترهای امروز خواهد بود)</a:t>
            </a:r>
          </a:p>
          <a:p>
            <a:pPr lvl="1"/>
            <a:r>
              <a:rPr lang="en-US" dirty="0" smtClean="0"/>
              <a:t>SHA384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15</a:t>
            </a:fld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1" t="15610" r="43849"/>
          <a:stretch/>
        </p:blipFill>
        <p:spPr>
          <a:xfrm>
            <a:off x="838199" y="1006159"/>
            <a:ext cx="5262761" cy="50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کامپیوترهای </a:t>
            </a:r>
            <a:r>
              <a:rPr lang="fa-IR" dirty="0" smtClean="0">
                <a:cs typeface="B Yekan" panose="00000400000000000000" pitchFamily="2" charset="-78"/>
              </a:rPr>
              <a:t>کوانتومی </a:t>
            </a:r>
            <a:r>
              <a:rPr lang="fa-IR" dirty="0" smtClean="0">
                <a:cs typeface="B Yekan" panose="00000400000000000000" pitchFamily="2" charset="-78"/>
              </a:rPr>
              <a:t>اولیه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146275"/>
            <a:ext cx="10515600" cy="48203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a-IR" dirty="0" smtClean="0"/>
              <a:t>1998: اولین کامپیوتر </a:t>
            </a:r>
            <a:r>
              <a:rPr lang="fa-IR" dirty="0" smtClean="0"/>
              <a:t>کوانتومی </a:t>
            </a:r>
            <a:r>
              <a:rPr lang="fa-IR" dirty="0" smtClean="0"/>
              <a:t>با 2 کیوبیت در </a:t>
            </a:r>
            <a:r>
              <a:rPr lang="en-US" dirty="0" err="1" smtClean="0"/>
              <a:t>UCBerkeley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fa-IR" dirty="0" smtClean="0"/>
              <a:t>1999: 3 کیوبیت در </a:t>
            </a:r>
            <a:r>
              <a:rPr lang="en-US" dirty="0" smtClean="0"/>
              <a:t>IBM</a:t>
            </a:r>
            <a:r>
              <a:rPr lang="fa-IR" dirty="0" smtClean="0"/>
              <a:t> – اولین اجرای الگوریتم </a:t>
            </a:r>
            <a:r>
              <a:rPr lang="fa-IR" dirty="0" err="1" smtClean="0"/>
              <a:t>گروور</a:t>
            </a:r>
            <a:endParaRPr lang="fa-IR" dirty="0" smtClean="0"/>
          </a:p>
          <a:p>
            <a:pPr>
              <a:lnSpc>
                <a:spcPct val="100000"/>
              </a:lnSpc>
            </a:pPr>
            <a:r>
              <a:rPr lang="fa-IR" dirty="0" smtClean="0"/>
              <a:t>2000: 5 کیوبیت در </a:t>
            </a:r>
            <a:r>
              <a:rPr lang="en-US" dirty="0" smtClean="0"/>
              <a:t>IBM</a:t>
            </a:r>
            <a:endParaRPr lang="fa-IR" dirty="0" smtClean="0"/>
          </a:p>
          <a:p>
            <a:pPr>
              <a:lnSpc>
                <a:spcPct val="100000"/>
              </a:lnSpc>
            </a:pPr>
            <a:r>
              <a:rPr lang="fa-IR" dirty="0" smtClean="0"/>
              <a:t>2001: 7 کیوبیت در </a:t>
            </a:r>
            <a:r>
              <a:rPr lang="en-US" dirty="0" smtClean="0"/>
              <a:t>IBM</a:t>
            </a:r>
            <a:r>
              <a:rPr lang="fa-IR" dirty="0" smtClean="0"/>
              <a:t> – اولین اجرای الگوریتم شور - تجزیه عدد 15</a:t>
            </a:r>
          </a:p>
          <a:p>
            <a:pPr>
              <a:lnSpc>
                <a:spcPct val="100000"/>
              </a:lnSpc>
            </a:pPr>
            <a:r>
              <a:rPr lang="fa-IR" dirty="0" smtClean="0"/>
              <a:t>2012: تجزیه عدد 21</a:t>
            </a:r>
          </a:p>
          <a:p>
            <a:pPr>
              <a:lnSpc>
                <a:spcPct val="100000"/>
              </a:lnSpc>
            </a:pPr>
            <a:endParaRPr lang="fa-IR" dirty="0"/>
          </a:p>
          <a:p>
            <a:pPr>
              <a:lnSpc>
                <a:spcPct val="100000"/>
              </a:lnSpc>
            </a:pPr>
            <a:r>
              <a:rPr lang="fa-IR" dirty="0" smtClean="0"/>
              <a:t>2014: </a:t>
            </a:r>
            <a:r>
              <a:rPr lang="fa-IR" dirty="0" err="1" smtClean="0"/>
              <a:t>سرمایه‌گذاری</a:t>
            </a:r>
            <a:r>
              <a:rPr lang="fa-IR" dirty="0" smtClean="0"/>
              <a:t> 85 میلیون دلاری</a:t>
            </a:r>
            <a:br>
              <a:rPr lang="fa-IR" dirty="0" smtClean="0"/>
            </a:br>
            <a:r>
              <a:rPr lang="en-US" dirty="0" smtClean="0"/>
              <a:t>NSA</a:t>
            </a:r>
            <a:r>
              <a:rPr lang="fa-IR" dirty="0" smtClean="0"/>
              <a:t> برای ساخت کامپیوتر </a:t>
            </a:r>
            <a:r>
              <a:rPr lang="fa-IR" dirty="0" smtClean="0"/>
              <a:t>کوانتومی</a:t>
            </a:r>
            <a:endParaRPr lang="fa-IR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16</a:t>
            </a:fld>
            <a:endParaRPr lang="fa-I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45" y="3504754"/>
            <a:ext cx="4553597" cy="26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کامپیوترهای </a:t>
            </a:r>
            <a:r>
              <a:rPr lang="fa-IR" dirty="0" smtClean="0">
                <a:cs typeface="B Yekan" panose="00000400000000000000" pitchFamily="2" charset="-78"/>
              </a:rPr>
              <a:t>کوانتومی </a:t>
            </a:r>
            <a:r>
              <a:rPr lang="fa-IR" dirty="0" smtClean="0">
                <a:cs typeface="B Yekan" panose="00000400000000000000" pitchFamily="2" charset="-78"/>
              </a:rPr>
              <a:t>امروزی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146275"/>
            <a:ext cx="10515600" cy="4820396"/>
          </a:xfrm>
        </p:spPr>
        <p:txBody>
          <a:bodyPr/>
          <a:lstStyle/>
          <a:p>
            <a:r>
              <a:rPr lang="fa-IR" dirty="0" smtClean="0"/>
              <a:t>2018: 72 کیوبیت توسط </a:t>
            </a:r>
            <a:r>
              <a:rPr lang="en-US" dirty="0" smtClean="0"/>
              <a:t>Google</a:t>
            </a:r>
            <a:endParaRPr lang="fa-IR" dirty="0" smtClean="0"/>
          </a:p>
          <a:p>
            <a:r>
              <a:rPr lang="fa-IR" dirty="0" smtClean="0"/>
              <a:t>2018: 49 کیوبیت توسط </a:t>
            </a:r>
            <a:r>
              <a:rPr lang="en-US" dirty="0" smtClean="0"/>
              <a:t>Intel</a:t>
            </a:r>
            <a:endParaRPr lang="fa-IR" dirty="0" smtClean="0"/>
          </a:p>
          <a:p>
            <a:r>
              <a:rPr lang="fa-IR" dirty="0" smtClean="0"/>
              <a:t>2019: 53 کیوبیت توسط </a:t>
            </a:r>
            <a:r>
              <a:rPr lang="en-US" dirty="0" smtClean="0"/>
              <a:t>IBM</a:t>
            </a:r>
            <a:endParaRPr lang="fa-IR" dirty="0" smtClean="0"/>
          </a:p>
          <a:p>
            <a:r>
              <a:rPr lang="fa-IR" dirty="0" smtClean="0"/>
              <a:t>2019: فروش کامپیوتر </a:t>
            </a:r>
            <a:r>
              <a:rPr lang="fa-IR" dirty="0" smtClean="0"/>
              <a:t>کوانتومی </a:t>
            </a:r>
            <a:r>
              <a:rPr lang="fa-IR" dirty="0" smtClean="0"/>
              <a:t>برای</a:t>
            </a:r>
            <a:br>
              <a:rPr lang="fa-IR" dirty="0" smtClean="0"/>
            </a:br>
            <a:r>
              <a:rPr lang="fa-IR" dirty="0" smtClean="0"/>
              <a:t>استفاده تجاری با 20 کیوبیت توسط </a:t>
            </a:r>
            <a:r>
              <a:rPr lang="en-US" dirty="0" smtClean="0"/>
              <a:t>IBM</a:t>
            </a:r>
            <a:endParaRPr lang="fa-IR" dirty="0" smtClean="0"/>
          </a:p>
          <a:p>
            <a:r>
              <a:rPr lang="fa-IR" dirty="0"/>
              <a:t>2017: 2000 کیوبیت </a:t>
            </a:r>
            <a:r>
              <a:rPr lang="en-US" dirty="0" err="1"/>
              <a:t>Annealer</a:t>
            </a:r>
            <a:r>
              <a:rPr lang="fa-IR" dirty="0"/>
              <a:t> توسط </a:t>
            </a:r>
            <a:r>
              <a:rPr lang="en-US" dirty="0"/>
              <a:t>D-Wave</a:t>
            </a:r>
            <a:endParaRPr lang="fa-IR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17</a:t>
            </a:fld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5431181"/>
            <a:ext cx="1625602" cy="575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1" y="177851"/>
            <a:ext cx="3797300" cy="596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4003726"/>
            <a:ext cx="2143125" cy="2143125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00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pc="-15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3) معرفی </a:t>
            </a:r>
            <a:r>
              <a:rPr lang="fa-IR" spc="-150" dirty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رمزنگاری </a:t>
            </a:r>
            <a:r>
              <a:rPr lang="fa-IR" spc="-15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پساکوانتومی</a:t>
            </a:r>
            <a:endParaRPr lang="fa-IR" spc="-150" dirty="0">
              <a:solidFill>
                <a:schemeClr val="bg2">
                  <a:lumMod val="25000"/>
                </a:schemeClr>
              </a:solidFill>
              <a:latin typeface="IRANYekan" panose="020B0506030804020204" pitchFamily="34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18</a:t>
            </a:fld>
            <a:endParaRPr lang="fa-I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693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تعریف رمزنگاری </a:t>
            </a:r>
            <a:r>
              <a:rPr lang="fa-IR" dirty="0" smtClean="0">
                <a:cs typeface="B Yekan" panose="00000400000000000000" pitchFamily="2" charset="-78"/>
              </a:rPr>
              <a:t>پساکوانتومی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146275"/>
            <a:ext cx="10515600" cy="4820396"/>
          </a:xfrm>
        </p:spPr>
        <p:txBody>
          <a:bodyPr/>
          <a:lstStyle/>
          <a:p>
            <a:r>
              <a:rPr lang="fa-IR" dirty="0" smtClean="0"/>
              <a:t>طرف‌های اجرای الگوریتم/پروتکل: کامپیوتر کلاسیک</a:t>
            </a:r>
          </a:p>
          <a:p>
            <a:r>
              <a:rPr lang="fa-IR" dirty="0" smtClean="0"/>
              <a:t>ارتباطات: کلاسیک</a:t>
            </a:r>
          </a:p>
          <a:p>
            <a:r>
              <a:rPr lang="fa-IR" dirty="0" smtClean="0"/>
              <a:t>حمله‌کننده: کامپیوتر </a:t>
            </a:r>
            <a:r>
              <a:rPr lang="fa-IR" dirty="0" smtClean="0"/>
              <a:t>کوانتومی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19</a:t>
            </a:fld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5431181"/>
            <a:ext cx="1625602" cy="575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73" y="1848835"/>
            <a:ext cx="6684172" cy="4298016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792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معرفی </a:t>
            </a:r>
            <a:r>
              <a:rPr lang="fa-IR" dirty="0" err="1" smtClean="0">
                <a:cs typeface="B Yekan" panose="00000400000000000000" pitchFamily="2" charset="-78"/>
              </a:rPr>
              <a:t>ارائه‌دهنده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a-IR" dirty="0" smtClean="0"/>
              <a:t>سوابق تحصیلی: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a-IR" dirty="0" smtClean="0"/>
              <a:t>کارشناسی: شریف 1389 – نرم‌افزار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a-IR" dirty="0" smtClean="0"/>
              <a:t>ارشد: شریف 1391- فاوا، رمزنگاری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a-IR" dirty="0" smtClean="0"/>
              <a:t>دکترا: شریف 1397- فاوا، رمزنگاری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5431181"/>
            <a:ext cx="1625602" cy="575376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927340" y="1146275"/>
            <a:ext cx="5181600" cy="482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a-IR" dirty="0" smtClean="0"/>
              <a:t>سوابق کاری: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a-IR" dirty="0" smtClean="0"/>
              <a:t>1389-1391: شرکت بیان</a:t>
            </a:r>
            <a:br>
              <a:rPr lang="fa-IR" dirty="0" smtClean="0"/>
            </a:br>
            <a:r>
              <a:rPr lang="fa-IR" dirty="0" smtClean="0"/>
              <a:t>(شبکه و امنیت)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a-IR" dirty="0" smtClean="0"/>
              <a:t>1391-1393: </a:t>
            </a:r>
            <a:r>
              <a:rPr lang="fa-IR" dirty="0" err="1" smtClean="0"/>
              <a:t>آپای</a:t>
            </a:r>
            <a:r>
              <a:rPr lang="fa-IR" dirty="0" smtClean="0"/>
              <a:t> شریف</a:t>
            </a:r>
            <a:br>
              <a:rPr lang="fa-IR" dirty="0" smtClean="0"/>
            </a:br>
            <a:r>
              <a:rPr lang="fa-IR" dirty="0" smtClean="0"/>
              <a:t>(امنیت </a:t>
            </a:r>
            <a:r>
              <a:rPr lang="fa-IR" dirty="0" err="1" smtClean="0"/>
              <a:t>فاوا</a:t>
            </a:r>
            <a:r>
              <a:rPr lang="fa-IR" dirty="0" smtClean="0"/>
              <a:t>)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a-IR" dirty="0"/>
              <a:t>1397- 1399: شرکت </a:t>
            </a:r>
            <a:r>
              <a:rPr lang="fa-IR" dirty="0" smtClean="0"/>
              <a:t>مهسان</a:t>
            </a: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(امنیت شبکه)</a:t>
            </a:r>
            <a:endParaRPr lang="en-US" dirty="0"/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a-IR" dirty="0" smtClean="0"/>
              <a:t>1393- تاکنون: شرکت نآد</a:t>
            </a:r>
            <a:br>
              <a:rPr lang="fa-IR" dirty="0" smtClean="0"/>
            </a:br>
            <a:r>
              <a:rPr lang="fa-IR" dirty="0" smtClean="0"/>
              <a:t>(امنیت </a:t>
            </a:r>
            <a:r>
              <a:rPr lang="fa-IR" dirty="0" err="1" smtClean="0"/>
              <a:t>سخت‌افزار</a:t>
            </a:r>
            <a:r>
              <a:rPr lang="fa-IR" dirty="0" smtClean="0"/>
              <a:t> و سیستم)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</a:t>
            </a:r>
            <a:r>
              <a:rPr lang="fa-IR" dirty="0" smtClean="0"/>
              <a:t> برای استانداردسازی – احمد بورقانی – 22 مرداد 1401</a:t>
            </a:r>
            <a:endParaRPr lang="fa-IR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2944" y="6327030"/>
            <a:ext cx="503222" cy="388095"/>
          </a:xfrm>
        </p:spPr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34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انواع رمزنگاری </a:t>
            </a:r>
            <a:r>
              <a:rPr lang="fa-IR" dirty="0" smtClean="0">
                <a:cs typeface="B Yekan" panose="00000400000000000000" pitchFamily="2" charset="-78"/>
              </a:rPr>
              <a:t>پساکوانتومی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146275"/>
            <a:ext cx="10515600" cy="48203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 smtClean="0"/>
              <a:t>رمزنگاری </a:t>
            </a:r>
            <a:r>
              <a:rPr lang="fa-IR" dirty="0" err="1" smtClean="0"/>
              <a:t>مشبکه‌مبنا</a:t>
            </a:r>
            <a:r>
              <a:rPr lang="fa-IR" dirty="0" smtClean="0"/>
              <a:t> (</a:t>
            </a:r>
            <a:r>
              <a:rPr lang="en-US" dirty="0" smtClean="0"/>
              <a:t>Lattice-based</a:t>
            </a:r>
            <a:r>
              <a:rPr lang="fa-IR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 smtClean="0"/>
              <a:t>رمزنگاری </a:t>
            </a:r>
            <a:r>
              <a:rPr lang="fa-IR" dirty="0" err="1" smtClean="0"/>
              <a:t>کدمبنا</a:t>
            </a:r>
            <a:r>
              <a:rPr lang="fa-IR" dirty="0" smtClean="0"/>
              <a:t> (</a:t>
            </a:r>
            <a:r>
              <a:rPr lang="en-US" dirty="0" smtClean="0"/>
              <a:t>Code-based</a:t>
            </a:r>
            <a:r>
              <a:rPr lang="fa-IR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 smtClean="0"/>
              <a:t>رمزنگاری </a:t>
            </a:r>
            <a:r>
              <a:rPr lang="fa-IR" dirty="0" err="1" smtClean="0"/>
              <a:t>چندمتغیره</a:t>
            </a:r>
            <a:r>
              <a:rPr lang="fa-IR" dirty="0" smtClean="0"/>
              <a:t> (</a:t>
            </a:r>
            <a:r>
              <a:rPr lang="en-US" dirty="0" smtClean="0"/>
              <a:t>Multivariate</a:t>
            </a:r>
            <a:r>
              <a:rPr lang="fa-IR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 smtClean="0"/>
              <a:t>رمزنگاری مبتنی بر </a:t>
            </a:r>
            <a:r>
              <a:rPr lang="fa-IR" dirty="0" err="1" smtClean="0"/>
              <a:t>درهم‌ساز</a:t>
            </a:r>
            <a:r>
              <a:rPr lang="fa-IR" dirty="0" smtClean="0"/>
              <a:t> (</a:t>
            </a:r>
            <a:r>
              <a:rPr lang="en-US" dirty="0" smtClean="0"/>
              <a:t>Hash-based</a:t>
            </a:r>
            <a:r>
              <a:rPr lang="fa-IR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 smtClean="0"/>
              <a:t>رمزنگاری مبتنی بر </a:t>
            </a:r>
            <a:r>
              <a:rPr lang="fa-IR" dirty="0" err="1" smtClean="0"/>
              <a:t>همریختی</a:t>
            </a:r>
            <a:r>
              <a:rPr lang="fa-IR" dirty="0" smtClean="0"/>
              <a:t> </a:t>
            </a:r>
            <a:r>
              <a:rPr lang="fa-IR" dirty="0" err="1" smtClean="0"/>
              <a:t>خم‌های</a:t>
            </a:r>
            <a:r>
              <a:rPr lang="fa-IR" dirty="0" smtClean="0"/>
              <a:t> بیضوی</a:t>
            </a:r>
            <a:br>
              <a:rPr lang="fa-IR" dirty="0" smtClean="0"/>
            </a:br>
            <a:r>
              <a:rPr lang="fa-IR" dirty="0" smtClean="0"/>
              <a:t>(</a:t>
            </a:r>
            <a:r>
              <a:rPr lang="en-US" dirty="0" err="1" smtClean="0"/>
              <a:t>Supersingular</a:t>
            </a:r>
            <a:r>
              <a:rPr lang="en-US" dirty="0" smtClean="0"/>
              <a:t> elliptic-curve isogeny</a:t>
            </a:r>
            <a:r>
              <a:rPr lang="fa-IR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a-IR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 smtClean="0"/>
              <a:t>رمزنگاری متقارن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20</a:t>
            </a:fld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5431181"/>
            <a:ext cx="1625602" cy="575376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193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رمزنگاری </a:t>
            </a:r>
            <a:r>
              <a:rPr lang="fa-IR" dirty="0" err="1" smtClean="0"/>
              <a:t>مشبکه‌مبنا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1146275"/>
                <a:ext cx="10515600" cy="4820396"/>
              </a:xfrm>
            </p:spPr>
            <p:txBody>
              <a:bodyPr/>
              <a:lstStyle/>
              <a:p>
                <a:r>
                  <a:rPr lang="fa-IR" dirty="0" smtClean="0"/>
                  <a:t>تعریف مشبکه: </a:t>
                </a:r>
                <a:r>
                  <a:rPr lang="fa-IR" dirty="0"/>
                  <a:t>به ازای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,…,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a-IR" dirty="0"/>
                  <a:t>،</a:t>
                </a:r>
                <a:endParaRPr lang="en-US" dirty="0"/>
              </a:p>
              <a:p>
                <a:endParaRPr lang="fa-IR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nary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1146275"/>
                <a:ext cx="10515600" cy="4820396"/>
              </a:xfrm>
              <a:blipFill rotWithShape="0">
                <a:blip r:embed="rId2"/>
                <a:stretch>
                  <a:fillRect t="-2149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21</a:t>
            </a:fld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5431181"/>
            <a:ext cx="1625602" cy="575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124200"/>
            <a:ext cx="5943600" cy="2886075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722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رمزنگاری </a:t>
            </a:r>
            <a:r>
              <a:rPr lang="fa-IR" dirty="0" err="1" smtClean="0"/>
              <a:t>مشبکه‌مبنا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1146275"/>
                <a:ext cx="10515600" cy="4820396"/>
              </a:xfrm>
            </p:spPr>
            <p:txBody>
              <a:bodyPr>
                <a:normAutofit/>
              </a:bodyPr>
              <a:lstStyle/>
              <a:p>
                <a:pPr marL="514350" indent="-457200"/>
                <a:r>
                  <a:rPr lang="fa-IR" dirty="0"/>
                  <a:t>مسئله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SV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fa-IR" dirty="0"/>
                  <a:t>: یافتن </a:t>
                </a:r>
                <a:r>
                  <a:rPr lang="fa-IR" dirty="0">
                    <a:solidFill>
                      <a:srgbClr val="FF0000"/>
                    </a:solidFill>
                  </a:rPr>
                  <a:t>کوتاهترین بردار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a-I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fa-IR" dirty="0"/>
                  <a:t> (در نرم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a-IR" dirty="0"/>
                  <a:t>)</a:t>
                </a:r>
              </a:p>
              <a:p>
                <a:pPr marL="514350" indent="-457200"/>
                <a:endParaRPr lang="fa-IR" dirty="0"/>
              </a:p>
              <a:p>
                <a:pPr marL="514350" indent="-457200"/>
                <a:endParaRPr lang="fa-IR" dirty="0"/>
              </a:p>
              <a:p>
                <a:pPr marL="514350" indent="-457200"/>
                <a:endParaRPr lang="fa-IR" dirty="0"/>
              </a:p>
              <a:p>
                <a:pPr marL="514350" indent="-457200"/>
                <a:endParaRPr lang="fa-IR" dirty="0"/>
              </a:p>
              <a:p>
                <a:pPr marL="514350" indent="-457200"/>
                <a:endParaRPr lang="fa-IR" dirty="0"/>
              </a:p>
              <a:p>
                <a:pPr marL="514350" indent="-457200"/>
                <a:endParaRPr lang="fa-IR" sz="3200" dirty="0"/>
              </a:p>
              <a:p>
                <a:pPr marL="514350" indent="-457200"/>
                <a:r>
                  <a:rPr lang="fa-IR" dirty="0"/>
                  <a:t>نسخه </a:t>
                </a:r>
                <a:r>
                  <a:rPr lang="fa-IR" dirty="0">
                    <a:solidFill>
                      <a:srgbClr val="00B0F0"/>
                    </a:solidFill>
                  </a:rPr>
                  <a:t>تقریبی</a:t>
                </a:r>
                <a:r>
                  <a:rPr lang="fa-IR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SV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fa-IR" dirty="0"/>
                  <a:t>): یافتن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a-I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fa-IR" dirty="0"/>
                  <a:t> به قسمی که:</a:t>
                </a:r>
                <a:endParaRPr lang="en-US" dirty="0"/>
              </a:p>
              <a:p>
                <a:pPr marL="514350" indent="-457200"/>
                <a:endParaRPr lang="fa-IR" sz="1050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a-I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1146275"/>
                <a:ext cx="10515600" cy="4820396"/>
              </a:xfrm>
              <a:blipFill rotWithShape="0">
                <a:blip r:embed="rId2"/>
                <a:stretch>
                  <a:fillRect t="-2528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22</a:t>
            </a:fld>
            <a:endParaRPr lang="fa-I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t="47294" r="20409" b="15752"/>
          <a:stretch/>
        </p:blipFill>
        <p:spPr bwMode="auto">
          <a:xfrm>
            <a:off x="1524000" y="1752600"/>
            <a:ext cx="62227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631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رمزنگاری </a:t>
            </a:r>
            <a:r>
              <a:rPr lang="fa-IR" dirty="0" err="1" smtClean="0"/>
              <a:t>مشبکه‌مبنا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146275"/>
            <a:ext cx="10515600" cy="4820396"/>
          </a:xfrm>
        </p:spPr>
        <p:txBody>
          <a:bodyPr>
            <a:normAutofit/>
          </a:bodyPr>
          <a:lstStyle/>
          <a:p>
            <a:pPr marL="514350" indent="-45720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23</a:t>
            </a:fld>
            <a:endParaRPr lang="fa-IR" dirty="0"/>
          </a:p>
        </p:txBody>
      </p:sp>
      <p:sp>
        <p:nvSpPr>
          <p:cNvPr id="8" name="TextBox 7"/>
          <p:cNvSpPr txBox="1"/>
          <p:nvPr/>
        </p:nvSpPr>
        <p:spPr>
          <a:xfrm>
            <a:off x="5861277" y="2323481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1277" y="2467657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57221" y="1876948"/>
            <a:ext cx="881742" cy="6233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67163" y="2961781"/>
                <a:ext cx="1474506" cy="429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4625" indent="-17462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SV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163" y="2961781"/>
                <a:ext cx="1474506" cy="429669"/>
              </a:xfrm>
              <a:prstGeom prst="rect">
                <a:avLst/>
              </a:prstGeom>
              <a:blipFill rotWithShape="0">
                <a:blip r:embed="rId3"/>
                <a:stretch>
                  <a:fillRect l="-3719" t="-42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4200" y="4862513"/>
                <a:ext cx="1822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4625" indent="-17462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SV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[LLL82]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862513"/>
                <a:ext cx="1822102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3020" t="-9231" r="-335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38963" y="1662113"/>
                <a:ext cx="1791644" cy="429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SV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[Ajt98]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963" y="1662113"/>
                <a:ext cx="1791644" cy="429669"/>
              </a:xfrm>
              <a:prstGeom prst="rect">
                <a:avLst/>
              </a:prstGeom>
              <a:blipFill rotWithShape="0">
                <a:blip r:embed="rId5"/>
                <a:stretch>
                  <a:fillRect t="-7143" r="-27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6057221" y="2434999"/>
            <a:ext cx="887865" cy="1959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2434999"/>
            <a:ext cx="1371600" cy="6783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68796" y="1988575"/>
                <a:ext cx="19992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Core</m:t>
                      </m:r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onjecture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796" y="1988575"/>
                <a:ext cx="1999265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Content Placeholder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70" y="1434665"/>
            <a:ext cx="6251467" cy="45611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06529" y="4673045"/>
            <a:ext cx="139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Factoring</a:t>
            </a:r>
            <a:endParaRPr lang="en-US" sz="2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5129" y="4920755"/>
            <a:ext cx="1663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DiscreteLog</a:t>
            </a:r>
            <a:endParaRPr lang="en-US" sz="2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38963" y="2214908"/>
                <a:ext cx="2057400" cy="856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SV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sup>
                        </m:sSup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[Kho04]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963" y="2214908"/>
                <a:ext cx="2057400" cy="856388"/>
              </a:xfrm>
              <a:prstGeom prst="rect">
                <a:avLst/>
              </a:prstGeom>
              <a:blipFill rotWithShape="0">
                <a:blip r:embed="rId8"/>
                <a:stretch>
                  <a:fillRect l="-2959"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957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چه زمانی برای استفاده از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مناسب است؟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27320" y="1146275"/>
            <a:ext cx="4826479" cy="4820396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مسابقه </a:t>
            </a:r>
            <a:r>
              <a:rPr lang="en-US" dirty="0" smtClean="0"/>
              <a:t>NIST</a:t>
            </a:r>
            <a:r>
              <a:rPr lang="fa-IR" dirty="0" smtClean="0"/>
              <a:t>:</a:t>
            </a:r>
          </a:p>
          <a:p>
            <a:pPr lvl="1"/>
            <a:r>
              <a:rPr lang="fa-IR" dirty="0" smtClean="0"/>
              <a:t>شروع: سال </a:t>
            </a:r>
            <a:r>
              <a:rPr lang="fa-IR" dirty="0" smtClean="0"/>
              <a:t>2016</a:t>
            </a:r>
            <a:endParaRPr lang="fa-IR" dirty="0" smtClean="0"/>
          </a:p>
          <a:p>
            <a:pPr lvl="1"/>
            <a:r>
              <a:rPr lang="fa-IR" dirty="0" smtClean="0"/>
              <a:t>برنامه استانداردسازی: سال 2022</a:t>
            </a:r>
          </a:p>
          <a:p>
            <a:endParaRPr lang="fa-IR" dirty="0" smtClean="0"/>
          </a:p>
          <a:p>
            <a:r>
              <a:rPr lang="fa-IR" dirty="0" smtClean="0"/>
              <a:t>فرض کنید مهاجرت فقط </a:t>
            </a:r>
            <a:r>
              <a:rPr lang="fa-IR" dirty="0" smtClean="0"/>
              <a:t>3 </a:t>
            </a:r>
            <a:r>
              <a:rPr lang="fa-IR" dirty="0" smtClean="0"/>
              <a:t>سال طول بکشد: سال </a:t>
            </a:r>
            <a:r>
              <a:rPr lang="fa-IR" dirty="0" smtClean="0"/>
              <a:t>2025</a:t>
            </a:r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پیش‌بینی </a:t>
            </a:r>
            <a:r>
              <a:rPr lang="en-US" dirty="0" smtClean="0"/>
              <a:t>NIST</a:t>
            </a:r>
            <a:r>
              <a:rPr lang="fa-IR" dirty="0" smtClean="0"/>
              <a:t> از ساخت کامپیوتر </a:t>
            </a:r>
            <a:r>
              <a:rPr lang="fa-IR" dirty="0" smtClean="0"/>
              <a:t>کوانتومی</a:t>
            </a:r>
            <a:r>
              <a:rPr lang="fa-IR" dirty="0" smtClean="0"/>
              <a:t>: سال 2030</a:t>
            </a:r>
          </a:p>
          <a:p>
            <a:pPr lvl="1"/>
            <a:r>
              <a:rPr lang="fa-IR" dirty="0" smtClean="0"/>
              <a:t>که </a:t>
            </a:r>
            <a:r>
              <a:rPr lang="en-US" dirty="0" smtClean="0"/>
              <a:t>RSA-2048</a:t>
            </a:r>
            <a:r>
              <a:rPr lang="fa-IR" dirty="0" smtClean="0"/>
              <a:t> را بشکند.</a:t>
            </a:r>
          </a:p>
          <a:p>
            <a:pPr lvl="1"/>
            <a:r>
              <a:rPr lang="fa-IR" dirty="0" smtClean="0"/>
              <a:t>با هزینه 1 میلیارد دلار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24</a:t>
            </a:fld>
            <a:endParaRPr lang="fa-IR" dirty="0"/>
          </a:p>
        </p:txBody>
      </p:sp>
      <p:pic>
        <p:nvPicPr>
          <p:cNvPr id="1026" name="Picture 2" descr="Image for p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9" y="2207704"/>
            <a:ext cx="5729377" cy="257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180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سازمان‌های اطلاعاتی در حال ذخیره داده‌های رمزگذاری شده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27320" y="1146275"/>
            <a:ext cx="4826479" cy="4820396"/>
          </a:xfrm>
        </p:spPr>
        <p:txBody>
          <a:bodyPr>
            <a:normAutofit/>
          </a:bodyPr>
          <a:lstStyle/>
          <a:p>
            <a:r>
              <a:rPr lang="fa-IR" dirty="0" smtClean="0"/>
              <a:t>اسناد فاش شده‌ی </a:t>
            </a:r>
            <a:r>
              <a:rPr lang="en-US" dirty="0" smtClean="0"/>
              <a:t>NSA</a:t>
            </a:r>
            <a:r>
              <a:rPr lang="fa-IR" dirty="0" smtClean="0"/>
              <a:t>:</a:t>
            </a:r>
          </a:p>
          <a:p>
            <a:pPr lvl="1"/>
            <a:r>
              <a:rPr lang="fa-IR" dirty="0" smtClean="0"/>
              <a:t>نگهداری نامحدود اطلاعات برای رمزگشایی</a:t>
            </a:r>
          </a:p>
          <a:p>
            <a:pPr lvl="1"/>
            <a:endParaRPr lang="fa-IR" dirty="0" smtClean="0"/>
          </a:p>
          <a:p>
            <a:r>
              <a:rPr lang="fa-IR" dirty="0" smtClean="0"/>
              <a:t>مرکز داده </a:t>
            </a:r>
            <a:r>
              <a:rPr lang="en-US" dirty="0" smtClean="0"/>
              <a:t>NSA</a:t>
            </a:r>
            <a:r>
              <a:rPr lang="fa-IR" dirty="0" smtClean="0"/>
              <a:t> در ایالت یوتا</a:t>
            </a:r>
          </a:p>
          <a:p>
            <a:pPr lvl="1"/>
            <a:r>
              <a:rPr lang="fa-IR" dirty="0" smtClean="0"/>
              <a:t>قابلیت ذخیره‌سازی </a:t>
            </a:r>
            <a:r>
              <a:rPr lang="fa-IR" dirty="0" smtClean="0"/>
              <a:t>6 الی 12 ا</a:t>
            </a:r>
            <a:r>
              <a:rPr lang="fa-IR" dirty="0" smtClean="0"/>
              <a:t>گزابایت</a:t>
            </a:r>
            <a:endParaRPr lang="fa-I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25</a:t>
            </a:fld>
            <a:endParaRPr lang="fa-I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6275"/>
            <a:ext cx="6028793" cy="4422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688354"/>
            <a:ext cx="9861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www.forbes.com/sites/andygreenberg/2013/06/20/leaked-nsa-doc-says-it-can-collect-and-keep-your-encrypted-data-as-long-as-it-takes-to-crack-it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https://nfinit.com/how-much-can-an-nsa-data-center-store/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55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pc="-15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4) </a:t>
            </a:r>
            <a:r>
              <a:rPr lang="fa-IR" spc="-15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مسابقه </a:t>
            </a:r>
            <a:r>
              <a:rPr lang="en-US" spc="-15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PQC</a:t>
            </a:r>
            <a:endParaRPr lang="fa-IR" spc="-150" dirty="0">
              <a:solidFill>
                <a:schemeClr val="bg2">
                  <a:lumMod val="25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26</a:t>
            </a:fld>
            <a:endParaRPr lang="fa-I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71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مسابقه رمزنگاری </a:t>
            </a:r>
            <a:r>
              <a:rPr lang="fa-IR" dirty="0" smtClean="0"/>
              <a:t>پساکوانتومی </a:t>
            </a:r>
            <a:r>
              <a:rPr lang="en-US" dirty="0" smtClean="0"/>
              <a:t>NIST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05168" y="1146275"/>
            <a:ext cx="6048632" cy="4820396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شروع: </a:t>
            </a:r>
            <a:r>
              <a:rPr lang="fa-IR" dirty="0" smtClean="0"/>
              <a:t>فوریه 201</a:t>
            </a:r>
            <a:r>
              <a:rPr lang="fa-IR" dirty="0"/>
              <a:t>6</a:t>
            </a:r>
            <a:endParaRPr lang="fa-IR" dirty="0" smtClean="0"/>
          </a:p>
          <a:p>
            <a:r>
              <a:rPr lang="fa-IR" dirty="0" smtClean="0"/>
              <a:t>دور اول: سال 2017</a:t>
            </a:r>
          </a:p>
          <a:p>
            <a:r>
              <a:rPr lang="fa-IR" dirty="0"/>
              <a:t>دور </a:t>
            </a:r>
            <a:r>
              <a:rPr lang="fa-IR" dirty="0" smtClean="0"/>
              <a:t>دوم: </a:t>
            </a:r>
            <a:r>
              <a:rPr lang="fa-IR" dirty="0" smtClean="0"/>
              <a:t>سال </a:t>
            </a:r>
            <a:r>
              <a:rPr lang="fa-IR" dirty="0" smtClean="0"/>
              <a:t>2019</a:t>
            </a:r>
          </a:p>
          <a:p>
            <a:r>
              <a:rPr lang="fa-IR" dirty="0"/>
              <a:t>دور </a:t>
            </a:r>
            <a:r>
              <a:rPr lang="fa-IR" dirty="0" smtClean="0"/>
              <a:t>سوم: </a:t>
            </a:r>
            <a:r>
              <a:rPr lang="fa-IR" dirty="0" smtClean="0"/>
              <a:t>سال 2020</a:t>
            </a:r>
          </a:p>
          <a:p>
            <a:endParaRPr lang="fa-IR" dirty="0"/>
          </a:p>
          <a:p>
            <a:r>
              <a:rPr lang="fa-IR" dirty="0" smtClean="0"/>
              <a:t>معیارهای انتخاب:</a:t>
            </a:r>
          </a:p>
          <a:p>
            <a:pPr lvl="1"/>
            <a:r>
              <a:rPr lang="fa-IR" dirty="0" smtClean="0"/>
              <a:t>امنیت: در برابر کامپیوترهای</a:t>
            </a:r>
            <a:br>
              <a:rPr lang="fa-IR" dirty="0" smtClean="0"/>
            </a:br>
            <a:r>
              <a:rPr lang="fa-IR" dirty="0" smtClean="0"/>
              <a:t>کلاسیک و کوانتمی</a:t>
            </a:r>
          </a:p>
          <a:p>
            <a:pPr lvl="1"/>
            <a:r>
              <a:rPr lang="fa-IR" dirty="0" smtClean="0"/>
              <a:t>کارایی: نهفته و غیرنهفته</a:t>
            </a:r>
          </a:p>
          <a:p>
            <a:pPr lvl="1"/>
            <a:r>
              <a:rPr lang="fa-IR" dirty="0" smtClean="0"/>
              <a:t>معیارهای دیگر: جایگزینی آسان در پروتکل‌ها، </a:t>
            </a:r>
            <a:r>
              <a:rPr lang="en-US" dirty="0" smtClean="0"/>
              <a:t>Perfect Forward Secrecy</a:t>
            </a:r>
            <a:r>
              <a:rPr lang="fa-IR" dirty="0" smtClean="0"/>
              <a:t>، </a:t>
            </a:r>
            <a:r>
              <a:rPr lang="en-US" dirty="0" smtClean="0"/>
              <a:t>Side-channel Secure</a:t>
            </a:r>
            <a:r>
              <a:rPr lang="fa-IR" dirty="0" smtClean="0"/>
              <a:t>، ...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27</a:t>
            </a:fld>
            <a:endParaRPr lang="fa-I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10396"/>
            <a:ext cx="2387599" cy="1093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6275"/>
            <a:ext cx="6111574" cy="36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مسابقه </a:t>
            </a:r>
            <a:r>
              <a:rPr lang="en-US" dirty="0" smtClean="0"/>
              <a:t>NIST</a:t>
            </a:r>
            <a:r>
              <a:rPr lang="fa-IR" dirty="0" smtClean="0"/>
              <a:t> – دور سوم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09037" y="1146275"/>
            <a:ext cx="4944761" cy="4820396"/>
          </a:xfrm>
        </p:spPr>
        <p:txBody>
          <a:bodyPr>
            <a:normAutofit/>
          </a:bodyPr>
          <a:lstStyle/>
          <a:p>
            <a:r>
              <a:rPr lang="fa-IR" dirty="0" smtClean="0"/>
              <a:t>7 الگوریتم فینالیست:</a:t>
            </a:r>
          </a:p>
          <a:p>
            <a:pPr lvl="1"/>
            <a:r>
              <a:rPr lang="fa-IR" dirty="0" smtClean="0"/>
              <a:t>مورد انتظار برای استاندارسازی در پایان دور سوم</a:t>
            </a:r>
          </a:p>
          <a:p>
            <a:pPr lvl="1"/>
            <a:r>
              <a:rPr lang="fa-IR" dirty="0" smtClean="0"/>
              <a:t>الگوریتم‌های </a:t>
            </a:r>
            <a:r>
              <a:rPr lang="en-US" dirty="0" smtClean="0"/>
              <a:t>KEM</a:t>
            </a:r>
            <a:r>
              <a:rPr lang="fa-IR" dirty="0" smtClean="0"/>
              <a:t>: </a:t>
            </a:r>
            <a:r>
              <a:rPr lang="en-US" dirty="0" err="1" smtClean="0"/>
              <a:t>Ky</a:t>
            </a:r>
            <a:r>
              <a:rPr lang="en-US" dirty="0" err="1" smtClean="0"/>
              <a:t>ber</a:t>
            </a:r>
            <a:r>
              <a:rPr lang="en-US" dirty="0" smtClean="0"/>
              <a:t>, NTRU, SABER, Classic </a:t>
            </a:r>
            <a:r>
              <a:rPr lang="en-US" dirty="0" err="1" smtClean="0"/>
              <a:t>McEliece</a:t>
            </a:r>
            <a:endParaRPr lang="en-US" dirty="0" smtClean="0"/>
          </a:p>
          <a:p>
            <a:pPr lvl="1"/>
            <a:r>
              <a:rPr lang="fa-IR" dirty="0"/>
              <a:t>الگوریتم‌های </a:t>
            </a:r>
            <a:r>
              <a:rPr lang="fa-IR" dirty="0" smtClean="0"/>
              <a:t>امضا:</a:t>
            </a:r>
            <a:r>
              <a:rPr lang="en-US" dirty="0" err="1" smtClean="0"/>
              <a:t>Dilithium</a:t>
            </a:r>
            <a:r>
              <a:rPr lang="en-US" dirty="0" smtClean="0"/>
              <a:t>, Falcon, Rainbow</a:t>
            </a:r>
          </a:p>
          <a:p>
            <a:pPr lvl="1"/>
            <a:endParaRPr lang="fa-IR" dirty="0" smtClean="0"/>
          </a:p>
          <a:p>
            <a:r>
              <a:rPr lang="fa-IR" dirty="0" smtClean="0"/>
              <a:t>8 الگوریتم علی‌البدل:</a:t>
            </a:r>
          </a:p>
          <a:p>
            <a:pPr lvl="1"/>
            <a:r>
              <a:rPr lang="fa-IR" dirty="0" smtClean="0"/>
              <a:t>جایگزین‌هایی برای بررسی بیشتر در دوم چهارم</a:t>
            </a:r>
            <a:endParaRPr lang="en-US" dirty="0" smtClean="0"/>
          </a:p>
          <a:p>
            <a:pPr lvl="1"/>
            <a:r>
              <a:rPr lang="en-US" dirty="0" err="1" smtClean="0"/>
              <a:t>FrodoKEM</a:t>
            </a:r>
            <a:r>
              <a:rPr lang="en-US" dirty="0" smtClean="0"/>
              <a:t>, SIKE, etc.</a:t>
            </a:r>
          </a:p>
          <a:p>
            <a:pPr lvl="1"/>
            <a:endParaRPr lang="en-US" dirty="0" smtClean="0"/>
          </a:p>
          <a:p>
            <a:pPr lvl="1"/>
            <a:endParaRPr lang="fa-IR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28</a:t>
            </a:fld>
            <a:endParaRPr lang="fa-I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21" y="1146275"/>
            <a:ext cx="5730517" cy="29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مسابقه </a:t>
            </a:r>
            <a:r>
              <a:rPr lang="en-US" dirty="0" smtClean="0"/>
              <a:t>NIST</a:t>
            </a:r>
            <a:r>
              <a:rPr lang="fa-IR" dirty="0" smtClean="0"/>
              <a:t> – منتخبین دور سوم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4098" y="2857317"/>
            <a:ext cx="3799702" cy="16215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29</a:t>
            </a:fld>
            <a:endParaRPr lang="fa-I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4" y="1122254"/>
            <a:ext cx="3354859" cy="1735063"/>
          </a:xfrm>
          <a:prstGeom prst="rect">
            <a:avLst/>
          </a:prstGeom>
        </p:spPr>
      </p:pic>
      <p:pic>
        <p:nvPicPr>
          <p:cNvPr id="6146" name="Picture 2" descr="Fal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41" y="2791090"/>
            <a:ext cx="3444360" cy="156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74" y="4689243"/>
            <a:ext cx="3876675" cy="1390650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6779741" y="2369731"/>
            <a:ext cx="4944761" cy="656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a-IR" dirty="0" smtClean="0"/>
              <a:t>الگوریتم </a:t>
            </a:r>
            <a:r>
              <a:rPr lang="en-US" dirty="0" smtClean="0"/>
              <a:t>KEM</a:t>
            </a:r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076833" y="1254632"/>
            <a:ext cx="4944761" cy="656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8A7B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a-IR" dirty="0" smtClean="0"/>
              <a:t>الگوریتم امضای دیجیتال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777893" y="1261648"/>
            <a:ext cx="4579512" cy="52710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ctr"/>
            <a:r>
              <a:rPr lang="fa-IR" sz="2800" spc="-150" dirty="0" smtClean="0">
                <a:latin typeface="IRANYekan" panose="020B0506030804020204" pitchFamily="34" charset="-78"/>
              </a:rPr>
              <a:t>فهرست مطالب</a:t>
            </a:r>
            <a:endParaRPr lang="fa-IR" sz="2800" spc="-150" dirty="0">
              <a:latin typeface="IRANYekan" panose="020B0506030804020204" pitchFamily="34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92816" y="2847813"/>
            <a:ext cx="2792512" cy="68884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fa-IR" sz="180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مروری بر رمزنگاری کلاسیک</a:t>
            </a:r>
            <a:endParaRPr lang="fa-IR" sz="1800" dirty="0">
              <a:solidFill>
                <a:schemeClr val="bg2">
                  <a:lumMod val="25000"/>
                </a:schemeClr>
              </a:solidFill>
              <a:latin typeface="IRANYekan" panose="020B0506030804020204" pitchFamily="34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15822" y="3124302"/>
            <a:ext cx="2369505" cy="7119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None/>
            </a:pPr>
            <a:endParaRPr lang="fa-IR" sz="1200" dirty="0" smtClean="0">
              <a:solidFill>
                <a:schemeClr val="bg2">
                  <a:lumMod val="25000"/>
                </a:schemeClr>
              </a:solidFill>
              <a:latin typeface="IRANYekan Light" panose="020B0506030804020204" pitchFamily="34" charset="-78"/>
              <a:cs typeface="B Yek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300075" y="2877309"/>
            <a:ext cx="0" cy="588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9314824" y="2849187"/>
            <a:ext cx="582739" cy="52710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l"/>
            <a:r>
              <a:rPr lang="fa-IR" sz="3600" spc="-150" dirty="0" smtClean="0">
                <a:latin typeface="IRANYekan" panose="020B0506030804020204" pitchFamily="34" charset="-78"/>
              </a:rPr>
              <a:t>۱</a:t>
            </a:r>
            <a:endParaRPr lang="fa-IR" sz="3600" spc="-150" dirty="0">
              <a:latin typeface="IRANYekan" panose="020B0506030804020204" pitchFamily="34" charset="-78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460741" y="4357901"/>
            <a:ext cx="3080072" cy="68884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fa-IR" sz="180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مسابقه </a:t>
            </a:r>
            <a:r>
              <a:rPr lang="fa-IR" sz="180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الگوریتم‌های پساکوانتمی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NIST</a:t>
            </a:r>
            <a:endParaRPr lang="fa-IR" sz="1800" dirty="0">
              <a:solidFill>
                <a:schemeClr val="bg2">
                  <a:lumMod val="25000"/>
                </a:schemeClr>
              </a:solidFill>
              <a:latin typeface="IRANYekan" panose="020B0506030804020204" pitchFamily="34" charset="-78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171307" y="4634390"/>
            <a:ext cx="2369505" cy="7119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None/>
            </a:pPr>
            <a:endParaRPr lang="fa-IR" sz="1200" dirty="0" smtClean="0">
              <a:solidFill>
                <a:schemeClr val="bg2">
                  <a:lumMod val="25000"/>
                </a:schemeClr>
              </a:solidFill>
              <a:latin typeface="IRANYekan Light" panose="020B0506030804020204" pitchFamily="34" charset="-78"/>
              <a:cs typeface="B Yekan" panose="00000400000000000000" pitchFamily="2" charset="-78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555560" y="4387397"/>
            <a:ext cx="0" cy="588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1346166" y="2824809"/>
            <a:ext cx="3192877" cy="68884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fa-IR" sz="180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کامپیوترهای </a:t>
            </a:r>
            <a:r>
              <a:rPr lang="fa-IR" sz="180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کوانتومی </a:t>
            </a:r>
            <a:r>
              <a:rPr lang="fa-IR" sz="180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و</a:t>
            </a:r>
            <a:br>
              <a:rPr lang="fa-IR" sz="180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</a:br>
            <a:r>
              <a:rPr lang="fa-IR" sz="180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تأثیر آنها بر رمزنگاری کلاسیک</a:t>
            </a:r>
            <a:endParaRPr lang="fa-IR" sz="1800" dirty="0">
              <a:solidFill>
                <a:schemeClr val="bg2">
                  <a:lumMod val="25000"/>
                </a:schemeClr>
              </a:solidFill>
              <a:latin typeface="IRANYekan" panose="020B0506030804020204" pitchFamily="34" charset="-78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2169538" y="3134509"/>
            <a:ext cx="2369505" cy="7119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None/>
            </a:pPr>
            <a:endParaRPr lang="fa-IR" sz="1200" dirty="0" smtClean="0">
              <a:solidFill>
                <a:schemeClr val="bg2">
                  <a:lumMod val="25000"/>
                </a:schemeClr>
              </a:solidFill>
              <a:latin typeface="IRANYekan Light" panose="020B0506030804020204" pitchFamily="34" charset="-78"/>
              <a:cs typeface="B Yekan" panose="00000400000000000000" pitchFamily="2" charset="-78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553791" y="2854305"/>
            <a:ext cx="0" cy="588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4568539" y="2826183"/>
            <a:ext cx="679525" cy="52710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l"/>
            <a:r>
              <a:rPr lang="fa-IR" sz="3600" spc="-150" dirty="0" smtClean="0">
                <a:latin typeface="IRANYekan" panose="020B0506030804020204" pitchFamily="34" charset="-78"/>
              </a:rPr>
              <a:t>۲</a:t>
            </a:r>
            <a:endParaRPr lang="fa-IR" sz="3600" spc="-150" dirty="0">
              <a:latin typeface="IRANYekan" panose="020B0506030804020204" pitchFamily="34" charset="-78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199517" y="4377563"/>
            <a:ext cx="3082813" cy="68884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fa-IR" sz="1800" dirty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معرفی رمزنگاری </a:t>
            </a:r>
            <a:r>
              <a:rPr lang="fa-IR" sz="180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پساکوانتومی</a:t>
            </a:r>
            <a:endParaRPr lang="fa-IR" sz="1800" dirty="0">
              <a:solidFill>
                <a:schemeClr val="bg2">
                  <a:lumMod val="25000"/>
                </a:schemeClr>
              </a:solidFill>
              <a:latin typeface="IRANYekan" panose="020B0506030804020204" pitchFamily="34" charset="-78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6912825" y="4687263"/>
            <a:ext cx="2369505" cy="7119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None/>
            </a:pPr>
            <a:endParaRPr lang="fa-IR" sz="1200" dirty="0" smtClean="0">
              <a:solidFill>
                <a:schemeClr val="bg2">
                  <a:lumMod val="25000"/>
                </a:schemeClr>
              </a:solidFill>
              <a:latin typeface="IRANYekan Light" panose="020B0506030804020204" pitchFamily="34" charset="-78"/>
              <a:cs typeface="B Yekan" panose="00000400000000000000" pitchFamily="2" charset="-78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9297078" y="4407059"/>
            <a:ext cx="0" cy="588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9311827" y="4378937"/>
            <a:ext cx="679524" cy="52710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l"/>
            <a:r>
              <a:rPr lang="fa-IR" sz="3600" spc="-150" dirty="0" smtClean="0">
                <a:latin typeface="IRANYekan" panose="020B0506030804020204" pitchFamily="34" charset="-78"/>
              </a:rPr>
              <a:t>۳</a:t>
            </a:r>
            <a:endParaRPr lang="fa-IR" sz="3600" spc="-150" dirty="0">
              <a:latin typeface="IRANYekan" panose="020B0506030804020204" pitchFamily="34" charset="-78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570309" y="4387397"/>
            <a:ext cx="668464" cy="52710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l"/>
            <a:r>
              <a:rPr lang="fa-IR" sz="3600" spc="-150" dirty="0" smtClean="0">
                <a:latin typeface="IRANYekan" panose="020B0506030804020204" pitchFamily="34" charset="-78"/>
              </a:rPr>
              <a:t>۴</a:t>
            </a:r>
            <a:endParaRPr lang="fa-IR" sz="3600" spc="-150" dirty="0">
              <a:latin typeface="IRANYekan" panose="020B0506030804020204" pitchFamily="34" charset="-78"/>
            </a:endParaRPr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2944" y="6327030"/>
            <a:ext cx="503222" cy="388095"/>
          </a:xfrm>
        </p:spPr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02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الگوریتم </a:t>
            </a:r>
            <a:r>
              <a:rPr lang="en-US" dirty="0" err="1" smtClean="0"/>
              <a:t>Kyber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12691" y="1146275"/>
            <a:ext cx="4541107" cy="4820396"/>
          </a:xfrm>
        </p:spPr>
        <p:txBody>
          <a:bodyPr>
            <a:normAutofit/>
          </a:bodyPr>
          <a:lstStyle/>
          <a:p>
            <a:pPr lvl="1"/>
            <a:r>
              <a:rPr lang="fa-IR" dirty="0" smtClean="0"/>
              <a:t>ایده اولیه</a:t>
            </a:r>
            <a:endParaRPr lang="en-US" dirty="0" smtClean="0"/>
          </a:p>
          <a:p>
            <a:pPr lvl="2"/>
            <a:r>
              <a:rPr lang="fa-IR" dirty="0" smtClean="0"/>
              <a:t>مسئله‌ی </a:t>
            </a:r>
            <a:r>
              <a:rPr lang="en-US" dirty="0" smtClean="0"/>
              <a:t>RLWE</a:t>
            </a:r>
            <a:endParaRPr lang="fa-IR" dirty="0" smtClean="0"/>
          </a:p>
          <a:p>
            <a:pPr lvl="1"/>
            <a:endParaRPr lang="fa-IR" dirty="0"/>
          </a:p>
          <a:p>
            <a:pPr lvl="1"/>
            <a:r>
              <a:rPr lang="fa-IR" dirty="0" smtClean="0"/>
              <a:t>اصلاحات بعدی:</a:t>
            </a:r>
          </a:p>
          <a:p>
            <a:pPr lvl="2"/>
            <a:r>
              <a:rPr lang="en-US" dirty="0" smtClean="0"/>
              <a:t>CPA secure</a:t>
            </a:r>
            <a:endParaRPr lang="fa-IR" dirty="0" smtClean="0"/>
          </a:p>
          <a:p>
            <a:pPr lvl="2"/>
            <a:r>
              <a:rPr lang="en-US" dirty="0" smtClean="0"/>
              <a:t>Module lattice</a:t>
            </a:r>
          </a:p>
          <a:p>
            <a:pPr lvl="2"/>
            <a:r>
              <a:rPr lang="en-US" dirty="0" smtClean="0"/>
              <a:t>Compress </a:t>
            </a:r>
            <a:r>
              <a:rPr lang="en-US" dirty="0" err="1" smtClean="0"/>
              <a:t>ciphertext</a:t>
            </a:r>
            <a:r>
              <a:rPr lang="en-US" dirty="0" smtClean="0"/>
              <a:t> (</a:t>
            </a:r>
            <a:r>
              <a:rPr lang="en-US" dirty="0" err="1" smtClean="0"/>
              <a:t>lsb</a:t>
            </a:r>
            <a:r>
              <a:rPr lang="en-US" dirty="0" smtClean="0"/>
              <a:t>)</a:t>
            </a:r>
          </a:p>
          <a:p>
            <a:pPr lvl="2"/>
            <a:r>
              <a:rPr lang="en-US" strike="sngStrike" dirty="0" smtClean="0"/>
              <a:t>Compress public-key</a:t>
            </a:r>
          </a:p>
          <a:p>
            <a:pPr lvl="2"/>
            <a:r>
              <a:rPr lang="en-US" dirty="0" smtClean="0"/>
              <a:t>Reduce noise</a:t>
            </a:r>
          </a:p>
          <a:p>
            <a:pPr lvl="2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30</a:t>
            </a:fld>
            <a:endParaRPr lang="fa-I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10076"/>
            <a:ext cx="6653727" cy="2861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875" t="47001" r="21250" b="9999"/>
          <a:stretch/>
        </p:blipFill>
        <p:spPr>
          <a:xfrm>
            <a:off x="961423" y="255059"/>
            <a:ext cx="2679701" cy="26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الگوریتم </a:t>
            </a:r>
            <a:r>
              <a:rPr lang="en-US" dirty="0" err="1" smtClean="0"/>
              <a:t>Kyber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12691" y="1146275"/>
            <a:ext cx="4541107" cy="4820396"/>
          </a:xfrm>
        </p:spPr>
        <p:txBody>
          <a:bodyPr>
            <a:normAutofit/>
          </a:bodyPr>
          <a:lstStyle/>
          <a:p>
            <a:pPr lvl="1"/>
            <a:r>
              <a:rPr lang="fa-IR" dirty="0" smtClean="0"/>
              <a:t>مقایسه کارایی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31</a:t>
            </a:fld>
            <a:endParaRPr lang="fa-I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  <p:pic>
        <p:nvPicPr>
          <p:cNvPr id="2050" name="Picture 2" descr="https://blog.cloudflare.com/content/images/2022/07/Screen-Shot-2022-07-08-at-7.37.04-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017539"/>
            <a:ext cx="95821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blog.cloudflare.com/content/images/2022/07/Screen-Shot-2022-07-08-at-7.37.25-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227340"/>
            <a:ext cx="95821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الگوریتم </a:t>
            </a:r>
            <a:r>
              <a:rPr lang="en-US" dirty="0" smtClean="0"/>
              <a:t>KEM</a:t>
            </a:r>
            <a:r>
              <a:rPr lang="fa-IR" dirty="0" smtClean="0"/>
              <a:t> (در مقایسه با دیفی-هلمن)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0141" y="1146275"/>
            <a:ext cx="5183658" cy="4820396"/>
          </a:xfrm>
        </p:spPr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32</a:t>
            </a:fld>
            <a:endParaRPr lang="fa-I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719" y="1155044"/>
            <a:ext cx="9652562" cy="49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الگوریتم‌های منتخب امضای دیجیتال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12691" y="1146275"/>
            <a:ext cx="4541107" cy="4820396"/>
          </a:xfrm>
        </p:spPr>
        <p:txBody>
          <a:bodyPr>
            <a:normAutofit/>
          </a:bodyPr>
          <a:lstStyle/>
          <a:p>
            <a:pPr lvl="1"/>
            <a:r>
              <a:rPr lang="fa-IR" dirty="0" smtClean="0"/>
              <a:t>مقایسه کارایی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33</a:t>
            </a:fld>
            <a:endParaRPr lang="fa-I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  <p:pic>
        <p:nvPicPr>
          <p:cNvPr id="7170" name="Picture 2" descr="https://blog.cloudflare.com/content/images/2022/07/Screenshot-2022-07-09-at-08.45.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96" y="1967483"/>
            <a:ext cx="9263607" cy="367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استفاده بر روی </a:t>
            </a:r>
            <a:r>
              <a:rPr lang="en-US" dirty="0" smtClean="0"/>
              <a:t>TLS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146275"/>
            <a:ext cx="10515600" cy="4820396"/>
          </a:xfrm>
        </p:spPr>
        <p:txBody>
          <a:bodyPr/>
          <a:lstStyle/>
          <a:p>
            <a:r>
              <a:rPr lang="fa-IR" dirty="0" smtClean="0"/>
              <a:t>2016: در </a:t>
            </a:r>
            <a:r>
              <a:rPr lang="en-US" dirty="0" smtClean="0"/>
              <a:t>Chrome Canary</a:t>
            </a:r>
            <a:r>
              <a:rPr lang="fa-IR" dirty="0" smtClean="0"/>
              <a:t>: استفاده از طرح تبادل کلید </a:t>
            </a:r>
            <a:r>
              <a:rPr lang="en-US" dirty="0" err="1" smtClean="0"/>
              <a:t>NewHope</a:t>
            </a:r>
            <a:endParaRPr lang="fa-IR" dirty="0" smtClean="0"/>
          </a:p>
          <a:p>
            <a:pPr lvl="1"/>
            <a:r>
              <a:rPr lang="en-US" dirty="0" smtClean="0"/>
              <a:t>CECPQ1</a:t>
            </a:r>
            <a:endParaRPr lang="fa-IR" dirty="0" smtClean="0"/>
          </a:p>
          <a:p>
            <a:r>
              <a:rPr lang="fa-IR" dirty="0" smtClean="0"/>
              <a:t>2018:</a:t>
            </a:r>
          </a:p>
          <a:p>
            <a:pPr lvl="1"/>
            <a:r>
              <a:rPr lang="en-US" dirty="0" smtClean="0"/>
              <a:t>CECPQ2 </a:t>
            </a:r>
            <a:r>
              <a:rPr lang="en-US" dirty="0"/>
              <a:t>(HRSS + </a:t>
            </a:r>
            <a:r>
              <a:rPr lang="en-US" dirty="0" smtClean="0"/>
              <a:t>X25519) </a:t>
            </a:r>
            <a:endParaRPr lang="fa-IR" dirty="0" smtClean="0"/>
          </a:p>
          <a:p>
            <a:pPr lvl="1"/>
            <a:r>
              <a:rPr lang="fa-IR" dirty="0" smtClean="0"/>
              <a:t> </a:t>
            </a:r>
            <a:r>
              <a:rPr lang="en-US" dirty="0" smtClean="0"/>
              <a:t>CECPQ2b </a:t>
            </a:r>
            <a:r>
              <a:rPr lang="en-US" dirty="0"/>
              <a:t>(SIKE + X25519)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34</a:t>
            </a:fld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5431181"/>
            <a:ext cx="1625602" cy="575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9834"/>
            <a:ext cx="8315864" cy="2431455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794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پروژه‌ی</a:t>
            </a:r>
            <a:r>
              <a:rPr lang="fa-IR" dirty="0" smtClean="0"/>
              <a:t> </a:t>
            </a:r>
            <a:r>
              <a:rPr lang="en-US" dirty="0" smtClean="0"/>
              <a:t>Open </a:t>
            </a:r>
            <a:r>
              <a:rPr lang="en-US" dirty="0"/>
              <a:t>Quantum </a:t>
            </a:r>
            <a:r>
              <a:rPr lang="en-US" dirty="0" smtClean="0"/>
              <a:t>Safe</a:t>
            </a:r>
            <a:r>
              <a:rPr lang="fa-IR" dirty="0" smtClean="0"/>
              <a:t> (</a:t>
            </a:r>
            <a:r>
              <a:rPr lang="en-US" dirty="0" smtClean="0"/>
              <a:t>OQS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27320" y="1146275"/>
            <a:ext cx="4826479" cy="4820396"/>
          </a:xfrm>
        </p:spPr>
        <p:txBody>
          <a:bodyPr/>
          <a:lstStyle/>
          <a:p>
            <a:r>
              <a:rPr lang="fa-IR" dirty="0" smtClean="0"/>
              <a:t>پیاده‌سازی متن‌باز الگوریتم‌های </a:t>
            </a:r>
            <a:r>
              <a:rPr lang="fa-IR" dirty="0" smtClean="0"/>
              <a:t>پساکوانتومی</a:t>
            </a:r>
            <a:endParaRPr lang="fa-IR" dirty="0" smtClean="0"/>
          </a:p>
          <a:p>
            <a:pPr lvl="1"/>
            <a:endParaRPr lang="fa-IR" dirty="0"/>
          </a:p>
          <a:p>
            <a:r>
              <a:rPr lang="fa-IR" dirty="0" smtClean="0"/>
              <a:t>زیر </a:t>
            </a:r>
            <a:r>
              <a:rPr lang="fa-IR" dirty="0" err="1" smtClean="0"/>
              <a:t>پروژه‌ها</a:t>
            </a:r>
            <a:r>
              <a:rPr lang="fa-IR" dirty="0" smtClean="0"/>
              <a:t>:</a:t>
            </a:r>
          </a:p>
          <a:p>
            <a:pPr lvl="1"/>
            <a:r>
              <a:rPr lang="en-US" dirty="0" err="1" smtClean="0"/>
              <a:t>liboqs</a:t>
            </a:r>
            <a:r>
              <a:rPr lang="fa-IR" dirty="0" smtClean="0"/>
              <a:t>: </a:t>
            </a:r>
            <a:r>
              <a:rPr lang="fa-IR" dirty="0" err="1" smtClean="0"/>
              <a:t>پیاده‌سازی</a:t>
            </a:r>
            <a:r>
              <a:rPr lang="fa-IR" dirty="0" smtClean="0"/>
              <a:t> مستقل با </a:t>
            </a:r>
            <a:r>
              <a:rPr lang="en-US" dirty="0" smtClean="0"/>
              <a:t>C</a:t>
            </a:r>
            <a:endParaRPr lang="fa-IR" dirty="0" smtClean="0"/>
          </a:p>
          <a:p>
            <a:pPr lvl="1"/>
            <a:r>
              <a:rPr lang="fa-IR" dirty="0" err="1" smtClean="0"/>
              <a:t>پوسته‌های</a:t>
            </a:r>
            <a:r>
              <a:rPr lang="fa-IR" dirty="0" smtClean="0"/>
              <a:t> مناسب </a:t>
            </a:r>
            <a:r>
              <a:rPr lang="en-US" dirty="0" smtClean="0"/>
              <a:t>C++</a:t>
            </a:r>
            <a:r>
              <a:rPr lang="fa-IR" dirty="0" smtClean="0"/>
              <a:t>، </a:t>
            </a:r>
            <a:r>
              <a:rPr lang="en-US" dirty="0" smtClean="0"/>
              <a:t>Go</a:t>
            </a:r>
            <a:r>
              <a:rPr lang="fa-IR" dirty="0" smtClean="0"/>
              <a:t>، </a:t>
            </a:r>
            <a:r>
              <a:rPr lang="en-US" dirty="0" smtClean="0"/>
              <a:t>Python</a:t>
            </a:r>
            <a:r>
              <a:rPr lang="fa-IR" dirty="0" smtClean="0"/>
              <a:t>، </a:t>
            </a:r>
            <a:r>
              <a:rPr lang="en-US" dirty="0" smtClean="0"/>
              <a:t>Java</a:t>
            </a:r>
            <a:r>
              <a:rPr lang="fa-IR" dirty="0" smtClean="0"/>
              <a:t>، </a:t>
            </a:r>
            <a:r>
              <a:rPr lang="en-US" dirty="0" smtClean="0"/>
              <a:t>.NET</a:t>
            </a:r>
            <a:endParaRPr lang="fa-IR" dirty="0" smtClean="0"/>
          </a:p>
          <a:p>
            <a:pPr lvl="1"/>
            <a:r>
              <a:rPr lang="fa-IR" dirty="0" smtClean="0"/>
              <a:t>شاخه‌ای از </a:t>
            </a:r>
            <a:r>
              <a:rPr lang="en-US" dirty="0" err="1" smtClean="0"/>
              <a:t>openssl</a:t>
            </a:r>
            <a:endParaRPr lang="en-US" dirty="0" smtClean="0"/>
          </a:p>
          <a:p>
            <a:endParaRPr lang="fa-IR" dirty="0" smtClean="0"/>
          </a:p>
          <a:p>
            <a:r>
              <a:rPr lang="fa-IR" dirty="0" smtClean="0"/>
              <a:t>انواع الگوریتم‌های </a:t>
            </a:r>
            <a:r>
              <a:rPr lang="fa-IR" dirty="0" smtClean="0"/>
              <a:t>پساکوانتومی</a:t>
            </a:r>
            <a:r>
              <a:rPr lang="fa-IR" dirty="0" smtClean="0"/>
              <a:t>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35</a:t>
            </a:fld>
            <a:endParaRPr lang="fa-I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" y="1233247"/>
            <a:ext cx="6130506" cy="2323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5" y="4329467"/>
            <a:ext cx="6130535" cy="1686022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669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276124"/>
            <a:ext cx="10515600" cy="540807"/>
          </a:xfrm>
        </p:spPr>
        <p:txBody>
          <a:bodyPr/>
          <a:lstStyle/>
          <a:p>
            <a:r>
              <a:rPr lang="fa-IR" dirty="0" smtClean="0"/>
              <a:t>دیگر </a:t>
            </a:r>
            <a:r>
              <a:rPr lang="fa-IR" dirty="0" err="1" smtClean="0"/>
              <a:t>استفاده‌ها</a:t>
            </a:r>
            <a:r>
              <a:rPr lang="fa-IR" dirty="0" smtClean="0"/>
              <a:t> در کاربرد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27320" y="1146275"/>
            <a:ext cx="4826479" cy="4820396"/>
          </a:xfrm>
        </p:spPr>
        <p:txBody>
          <a:bodyPr/>
          <a:lstStyle/>
          <a:p>
            <a:r>
              <a:rPr lang="en-US" dirty="0"/>
              <a:t>AWS Key Management </a:t>
            </a:r>
            <a:r>
              <a:rPr lang="en-US" dirty="0" smtClean="0"/>
              <a:t>Service</a:t>
            </a:r>
            <a:endParaRPr lang="fa-IR" dirty="0" smtClean="0"/>
          </a:p>
          <a:p>
            <a:pPr lvl="1"/>
            <a:r>
              <a:rPr lang="en-US" dirty="0" err="1" smtClean="0"/>
              <a:t>Kyber</a:t>
            </a:r>
            <a:endParaRPr lang="fa-IR" dirty="0" smtClean="0"/>
          </a:p>
          <a:p>
            <a:pPr lvl="1"/>
            <a:r>
              <a:rPr lang="en-US" dirty="0" smtClean="0"/>
              <a:t>etc.</a:t>
            </a:r>
            <a:endParaRPr lang="fa-IR" dirty="0" smtClean="0"/>
          </a:p>
          <a:p>
            <a:endParaRPr lang="en-US" dirty="0"/>
          </a:p>
          <a:p>
            <a:r>
              <a:rPr lang="en-US" dirty="0" err="1"/>
              <a:t>Cloudflare</a:t>
            </a:r>
            <a:r>
              <a:rPr lang="en-US" dirty="0"/>
              <a:t> </a:t>
            </a:r>
            <a:r>
              <a:rPr lang="en-US" dirty="0" smtClean="0"/>
              <a:t>CIRCL</a:t>
            </a:r>
            <a:endParaRPr lang="fa-IR" dirty="0" smtClean="0"/>
          </a:p>
          <a:p>
            <a:pPr lvl="1"/>
            <a:r>
              <a:rPr lang="en-US" dirty="0"/>
              <a:t>PQ Key </a:t>
            </a:r>
            <a:r>
              <a:rPr lang="en-US" dirty="0" smtClean="0"/>
              <a:t>Exchange</a:t>
            </a:r>
            <a:endParaRPr lang="fa-IR" dirty="0" smtClean="0"/>
          </a:p>
          <a:p>
            <a:pPr lvl="1"/>
            <a:r>
              <a:rPr lang="en-US" dirty="0"/>
              <a:t>PQ </a:t>
            </a:r>
            <a:r>
              <a:rPr lang="en-US" dirty="0" smtClean="0"/>
              <a:t>KEM</a:t>
            </a:r>
            <a:endParaRPr lang="fa-IR" dirty="0" smtClean="0"/>
          </a:p>
          <a:p>
            <a:pPr lvl="1"/>
            <a:r>
              <a:rPr lang="en-US" dirty="0"/>
              <a:t>PQ </a:t>
            </a:r>
            <a:r>
              <a:rPr lang="en-US" dirty="0" smtClean="0"/>
              <a:t>PKE</a:t>
            </a:r>
            <a:endParaRPr lang="fa-IR" dirty="0" smtClean="0"/>
          </a:p>
          <a:p>
            <a:pPr lvl="1"/>
            <a:r>
              <a:rPr lang="en-US" dirty="0"/>
              <a:t>PQ Digital Signatures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36</a:t>
            </a:fld>
            <a:endParaRPr lang="fa-IR" dirty="0"/>
          </a:p>
        </p:txBody>
      </p:sp>
      <p:pic>
        <p:nvPicPr>
          <p:cNvPr id="2052" name="Picture 4" descr="Image result for a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8" y="914400"/>
            <a:ext cx="3204233" cy="24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ithub.com/cloudflare/circl/raw/master/.etc/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99" y="3317575"/>
            <a:ext cx="2179429" cy="21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598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مسابقه </a:t>
            </a:r>
            <a:r>
              <a:rPr lang="en-US" dirty="0" smtClean="0"/>
              <a:t>NIST</a:t>
            </a:r>
            <a:r>
              <a:rPr lang="fa-IR" dirty="0" smtClean="0"/>
              <a:t> – دور چهارم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37</a:t>
            </a:fld>
            <a:endParaRPr lang="fa-I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General Codes</a:t>
            </a:r>
          </a:p>
          <a:p>
            <a:pPr lvl="1"/>
            <a:r>
              <a:rPr lang="en-US" dirty="0" smtClean="0"/>
              <a:t>Classic </a:t>
            </a:r>
            <a:r>
              <a:rPr lang="en-US" dirty="0" err="1"/>
              <a:t>McEliece</a:t>
            </a:r>
            <a:endParaRPr lang="en-US" dirty="0"/>
          </a:p>
          <a:p>
            <a:r>
              <a:rPr lang="en-US" dirty="0" smtClean="0"/>
              <a:t>Structured Codes</a:t>
            </a:r>
            <a:endParaRPr lang="fa-IR" dirty="0" smtClean="0"/>
          </a:p>
          <a:p>
            <a:pPr lvl="1"/>
            <a:r>
              <a:rPr lang="en-US" dirty="0" smtClean="0"/>
              <a:t>BIKE</a:t>
            </a:r>
            <a:endParaRPr lang="en-US" dirty="0"/>
          </a:p>
          <a:p>
            <a:pPr lvl="1"/>
            <a:r>
              <a:rPr lang="en-US" dirty="0" smtClean="0"/>
              <a:t>HQC</a:t>
            </a:r>
            <a:endParaRPr lang="en-US" dirty="0"/>
          </a:p>
          <a:p>
            <a:r>
              <a:rPr lang="en-US" dirty="0" err="1"/>
              <a:t>Supersingular</a:t>
            </a:r>
            <a:r>
              <a:rPr lang="en-US" dirty="0"/>
              <a:t> elliptic-curve </a:t>
            </a:r>
            <a:r>
              <a:rPr lang="en-US" dirty="0" smtClean="0"/>
              <a:t>isogeny</a:t>
            </a:r>
          </a:p>
          <a:p>
            <a:pPr lvl="1"/>
            <a:r>
              <a:rPr lang="en-US" dirty="0" smtClean="0"/>
              <a:t>SIKE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Quantum encryption method SIKE was broken by a traditional CPU - Cloud7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83" y="2152529"/>
            <a:ext cx="4742706" cy="26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pc="-15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سوال؟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با تشکر از توجه شما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38</a:t>
            </a:fld>
            <a:endParaRPr lang="fa-I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 </a:t>
            </a:r>
            <a:r>
              <a:rPr lang="fa-IR" dirty="0" smtClean="0"/>
              <a:t>برای استانداردسازی – احمد بورقانی – 22 مرداد 1401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37" y="1551216"/>
            <a:ext cx="2601153" cy="1604622"/>
          </a:xfrm>
          <a:prstGeom prst="rect">
            <a:avLst/>
          </a:prstGeom>
        </p:spPr>
      </p:pic>
      <p:pic>
        <p:nvPicPr>
          <p:cNvPr id="7" name="Picture 6" descr="arm2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4950"/>
          <a:stretch/>
        </p:blipFill>
        <p:spPr bwMode="auto">
          <a:xfrm>
            <a:off x="842944" y="1709739"/>
            <a:ext cx="1847335" cy="128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pc="-150" dirty="0" smtClean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1) مروری </a:t>
            </a:r>
            <a:r>
              <a:rPr lang="fa-IR" spc="-150" dirty="0">
                <a:solidFill>
                  <a:schemeClr val="bg2">
                    <a:lumMod val="25000"/>
                  </a:schemeClr>
                </a:solidFill>
                <a:latin typeface="IRANYekan" panose="020B0506030804020204" pitchFamily="34" charset="-78"/>
              </a:rPr>
              <a:t>بر رمزنگاری کلاسیک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15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استفاده فراوان از رمزنگاری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146275"/>
            <a:ext cx="10515600" cy="5105000"/>
          </a:xfrm>
        </p:spPr>
        <p:txBody>
          <a:bodyPr>
            <a:normAutofit/>
          </a:bodyPr>
          <a:lstStyle/>
          <a:p>
            <a:r>
              <a:rPr lang="fa-IR" dirty="0" smtClean="0">
                <a:latin typeface="IRANYekan" panose="020B0506030804020204" pitchFamily="34" charset="-78"/>
              </a:rPr>
              <a:t>ارتباطات اینترنتی:</a:t>
            </a:r>
          </a:p>
          <a:p>
            <a:pPr lvl="1"/>
            <a:r>
              <a:rPr lang="fa-IR" dirty="0" smtClean="0">
                <a:latin typeface="IRANYekan" panose="020B0506030804020204" pitchFamily="34" charset="-78"/>
              </a:rPr>
              <a:t>وب‌سایت‌های </a:t>
            </a:r>
            <a:r>
              <a:rPr lang="en-US" dirty="0" smtClean="0"/>
              <a:t>HTTPS</a:t>
            </a:r>
            <a:endParaRPr lang="en-US" dirty="0">
              <a:latin typeface="IRANYekan" panose="020B0506030804020204" pitchFamily="34" charset="-78"/>
            </a:endParaRPr>
          </a:p>
          <a:p>
            <a:pPr lvl="1"/>
            <a:r>
              <a:rPr lang="en-US" dirty="0" smtClean="0"/>
              <a:t>App</a:t>
            </a:r>
            <a:r>
              <a:rPr lang="fa-IR" dirty="0" smtClean="0">
                <a:latin typeface="IRANYekan" panose="020B0506030804020204" pitchFamily="34" charset="-78"/>
              </a:rPr>
              <a:t>های موبایل، </a:t>
            </a:r>
            <a:r>
              <a:rPr lang="en-US" dirty="0" smtClean="0"/>
              <a:t>VPNs</a:t>
            </a:r>
          </a:p>
          <a:p>
            <a:pPr lvl="1"/>
            <a:endParaRPr lang="en-US" dirty="0" smtClean="0">
              <a:latin typeface="IRANYekan" panose="020B0506030804020204" pitchFamily="34" charset="-78"/>
            </a:endParaRPr>
          </a:p>
          <a:p>
            <a:r>
              <a:rPr lang="fa-IR" dirty="0" smtClean="0">
                <a:latin typeface="IRANYekan" panose="020B0506030804020204" pitchFamily="34" charset="-78"/>
              </a:rPr>
              <a:t>شبکه‌های</a:t>
            </a:r>
            <a:r>
              <a:rPr lang="fa-IR" dirty="0" smtClean="0"/>
              <a:t> بی‌سیم:</a:t>
            </a:r>
            <a:endParaRPr lang="en-US" dirty="0" smtClean="0"/>
          </a:p>
          <a:p>
            <a:pPr lvl="1"/>
            <a:r>
              <a:rPr lang="en-US" dirty="0" smtClean="0"/>
              <a:t>Mobile Networks, </a:t>
            </a:r>
            <a:r>
              <a:rPr lang="en-US" dirty="0" err="1" smtClean="0"/>
              <a:t>WiFi</a:t>
            </a:r>
            <a:r>
              <a:rPr lang="en-US" dirty="0" smtClean="0"/>
              <a:t>, Bluetooth</a:t>
            </a:r>
            <a:endParaRPr lang="fa-IR" dirty="0" smtClean="0"/>
          </a:p>
          <a:p>
            <a:pPr lvl="1"/>
            <a:endParaRPr lang="fa-IR" dirty="0" smtClean="0"/>
          </a:p>
          <a:p>
            <a:r>
              <a:rPr lang="fa-IR" dirty="0" smtClean="0"/>
              <a:t>امضای دیجیتال:</a:t>
            </a:r>
          </a:p>
          <a:p>
            <a:pPr lvl="1"/>
            <a:r>
              <a:rPr lang="fa-IR" dirty="0" smtClean="0"/>
              <a:t>ثبت اسناد</a:t>
            </a:r>
          </a:p>
          <a:p>
            <a:pPr lvl="1"/>
            <a:endParaRPr lang="en-US" dirty="0" smtClean="0"/>
          </a:p>
          <a:p>
            <a:endParaRPr lang="fa-IR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5</a:t>
            </a:fld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5431181"/>
            <a:ext cx="1625602" cy="575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4" y="1384270"/>
            <a:ext cx="4876725" cy="3245239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</a:t>
            </a:r>
            <a:r>
              <a:rPr lang="fa-IR" dirty="0" smtClean="0"/>
              <a:t> 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334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فراگیری </a:t>
            </a:r>
            <a:r>
              <a:rPr lang="en-US" dirty="0" smtClean="0">
                <a:latin typeface="+mn-lt"/>
                <a:cs typeface="B Yekan" panose="00000400000000000000" pitchFamily="2" charset="-78"/>
              </a:rPr>
              <a:t>HTTPS</a:t>
            </a:r>
            <a:endParaRPr lang="en-US" dirty="0">
              <a:latin typeface="+mn-lt"/>
              <a:cs typeface="B Yekan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6</a:t>
            </a:fld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5431181"/>
            <a:ext cx="1625602" cy="575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21167"/>
            <a:ext cx="10515600" cy="4730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883570"/>
            <a:ext cx="5347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https://www.welivesecurity.com/2018/09/03/majority-worlds-top-websites-https/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</a:t>
            </a:r>
            <a:r>
              <a:rPr lang="fa-IR" dirty="0" smtClean="0"/>
              <a:t> 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481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رمزنگاری متقارن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146275"/>
            <a:ext cx="10515600" cy="482039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a-IR" dirty="0" smtClean="0"/>
              <a:t>کلید یکسان</a:t>
            </a:r>
            <a:br>
              <a:rPr lang="fa-IR" dirty="0" smtClean="0"/>
            </a:br>
            <a:r>
              <a:rPr lang="fa-IR" dirty="0" smtClean="0"/>
              <a:t>در دو طرف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a-I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a-IR" dirty="0" smtClean="0"/>
              <a:t>اشتراک کلید</a:t>
            </a:r>
            <a:br>
              <a:rPr lang="fa-IR" dirty="0" smtClean="0"/>
            </a:br>
            <a:r>
              <a:rPr lang="fa-IR" dirty="0" smtClean="0"/>
              <a:t>از طریق یک</a:t>
            </a:r>
            <a:br>
              <a:rPr lang="fa-IR" dirty="0" smtClean="0"/>
            </a:br>
            <a:r>
              <a:rPr lang="fa-IR" dirty="0" smtClean="0"/>
              <a:t>کانال امن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a-I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7</a:t>
            </a:fld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5431181"/>
            <a:ext cx="1625602" cy="575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9" y="729341"/>
            <a:ext cx="5914849" cy="5237330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</a:t>
            </a:r>
            <a:r>
              <a:rPr lang="fa-IR" dirty="0" smtClean="0"/>
              <a:t> 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4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رمزنگاری نامتقارن (کلید عمومی)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8</a:t>
            </a:fld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5431181"/>
            <a:ext cx="1625602" cy="57537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a-IR" dirty="0" smtClean="0"/>
              <a:t>هر نفر یک جفت</a:t>
            </a:r>
            <a:br>
              <a:rPr lang="fa-IR" dirty="0" smtClean="0"/>
            </a:br>
            <a:r>
              <a:rPr lang="fa-IR" dirty="0" smtClean="0"/>
              <a:t>کلید دارد: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a-IR" dirty="0" smtClean="0"/>
              <a:t>کلید عمومی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a-IR" dirty="0" smtClean="0"/>
              <a:t>کلید خصوصی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fa-I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a-IR" dirty="0" smtClean="0"/>
              <a:t>مثال </a:t>
            </a:r>
            <a:r>
              <a:rPr lang="fa-IR" dirty="0" err="1" smtClean="0"/>
              <a:t>رمزگذاری</a:t>
            </a:r>
            <a:endParaRPr lang="en-US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RSA</a:t>
            </a: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97631"/>
            <a:ext cx="7367760" cy="519261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</a:t>
            </a:r>
            <a:r>
              <a:rPr lang="fa-IR" dirty="0" smtClean="0"/>
              <a:t> 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2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30346"/>
            <a:ext cx="10515600" cy="540807"/>
          </a:xfrm>
        </p:spPr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رمزنگاری </a:t>
            </a:r>
            <a:r>
              <a:rPr lang="fa-IR" dirty="0" err="1" smtClean="0">
                <a:cs typeface="B Yekan" panose="00000400000000000000" pitchFamily="2" charset="-78"/>
              </a:rPr>
              <a:t>نامتقارن</a:t>
            </a:r>
            <a:r>
              <a:rPr lang="fa-IR" dirty="0" smtClean="0">
                <a:cs typeface="B Yekan" panose="00000400000000000000" pitchFamily="2" charset="-78"/>
              </a:rPr>
              <a:t> (کلید عمومی)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36B414F-EF8F-4C3E-A1E2-5656F0CD1F1F}" type="slidenum">
              <a:rPr lang="fa-IR" smtClean="0"/>
              <a:pPr algn="ctr" rtl="1"/>
              <a:t>9</a:t>
            </a:fld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5431181"/>
            <a:ext cx="1625602" cy="57537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a-IR" dirty="0" smtClean="0"/>
              <a:t>هر نفر یک جفت</a:t>
            </a:r>
            <a:br>
              <a:rPr lang="fa-IR" dirty="0" smtClean="0"/>
            </a:br>
            <a:r>
              <a:rPr lang="fa-IR" dirty="0" smtClean="0"/>
              <a:t>کلید دارد: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a-IR" dirty="0" smtClean="0"/>
              <a:t>کلید عمومی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a-IR" dirty="0" smtClean="0"/>
              <a:t>کلید خصوصی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fa-I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a-IR" dirty="0" smtClean="0"/>
              <a:t>مثال امضای دیجیتال</a:t>
            </a:r>
            <a:endParaRPr lang="en-US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RSA</a:t>
            </a:r>
            <a:r>
              <a:rPr lang="fa-IR" dirty="0" smtClean="0"/>
              <a:t>، </a:t>
            </a:r>
            <a:r>
              <a:rPr lang="en-US" dirty="0" smtClean="0"/>
              <a:t>ECDSA</a:t>
            </a: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7" y="897631"/>
            <a:ext cx="7271797" cy="5192618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799" y="6176964"/>
            <a:ext cx="8966199" cy="681036"/>
          </a:xfrm>
        </p:spPr>
        <p:txBody>
          <a:bodyPr/>
          <a:lstStyle/>
          <a:p>
            <a:pPr algn="r"/>
            <a:r>
              <a:rPr lang="fa-IR" dirty="0" smtClean="0"/>
              <a:t>	مروری بر الگوریتم‌های رمزنگاری </a:t>
            </a:r>
            <a:r>
              <a:rPr lang="fa-IR" dirty="0" smtClean="0"/>
              <a:t>پساکوانتومی </a:t>
            </a:r>
            <a:r>
              <a:rPr lang="fa-IR" dirty="0" smtClean="0"/>
              <a:t>منتخب </a:t>
            </a:r>
            <a:r>
              <a:rPr lang="en-US" dirty="0" smtClean="0"/>
              <a:t>NIST</a:t>
            </a:r>
            <a:r>
              <a:rPr lang="fa-IR" dirty="0" smtClean="0"/>
              <a:t> برای استانداردسازی – احمد بورقانی – 22 مرداد 1401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580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55A7"/>
      </a:accent1>
      <a:accent2>
        <a:srgbClr val="00A8A1"/>
      </a:accent2>
      <a:accent3>
        <a:srgbClr val="7BA8D2"/>
      </a:accent3>
      <a:accent4>
        <a:srgbClr val="8FD9D7"/>
      </a:accent4>
      <a:accent5>
        <a:srgbClr val="BFBFBF"/>
      </a:accent5>
      <a:accent6>
        <a:srgbClr val="969696"/>
      </a:accent6>
      <a:hlink>
        <a:srgbClr val="4472C4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7542</TotalTime>
  <Words>1779</Words>
  <Application>Microsoft Office PowerPoint</Application>
  <PresentationFormat>Widescreen</PresentationFormat>
  <Paragraphs>313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B Yekan</vt:lpstr>
      <vt:lpstr>Calibri</vt:lpstr>
      <vt:lpstr>Calibri Light</vt:lpstr>
      <vt:lpstr>Cambria Math</vt:lpstr>
      <vt:lpstr>IRANYekan</vt:lpstr>
      <vt:lpstr>IRANYekan Light</vt:lpstr>
      <vt:lpstr>Times New Roman</vt:lpstr>
      <vt:lpstr>Wingdings</vt:lpstr>
      <vt:lpstr>Office Theme</vt:lpstr>
      <vt:lpstr>PowerPoint Presentation</vt:lpstr>
      <vt:lpstr>معرفی ارائه‌دهنده</vt:lpstr>
      <vt:lpstr>PowerPoint Presentation</vt:lpstr>
      <vt:lpstr>1) مروری بر رمزنگاری کلاسیک</vt:lpstr>
      <vt:lpstr>استفاده فراوان از رمزنگاری</vt:lpstr>
      <vt:lpstr>فراگیری HTTPS</vt:lpstr>
      <vt:lpstr>رمزنگاری متقارن</vt:lpstr>
      <vt:lpstr>رمزنگاری نامتقارن (کلید عمومی)</vt:lpstr>
      <vt:lpstr>رمزنگاری نامتقارن (کلید عمومی)</vt:lpstr>
      <vt:lpstr>نمونه رمزنگاری‌های متقارن و نامتقارن</vt:lpstr>
      <vt:lpstr>2) کامپیوترهای کوانتومی و تأثیر آنها بر رمزنگاری کلاسیک</vt:lpstr>
      <vt:lpstr>معرفی کامپیوتر کوانتومی</vt:lpstr>
      <vt:lpstr>پیچیدگی محاسباتی</vt:lpstr>
      <vt:lpstr>پیچیدگی محاسباتی</vt:lpstr>
      <vt:lpstr>امنیت ارتباط TLS پیشین در پساکوانتوم</vt:lpstr>
      <vt:lpstr>کامپیوترهای کوانتومی اولیه</vt:lpstr>
      <vt:lpstr>کامپیوترهای کوانتومی امروزی</vt:lpstr>
      <vt:lpstr>3) معرفی رمزنگاری پساکوانتومی</vt:lpstr>
      <vt:lpstr>تعریف رمزنگاری پساکوانتومی</vt:lpstr>
      <vt:lpstr>انواع رمزنگاری پساکوانتومی</vt:lpstr>
      <vt:lpstr>رمزنگاری مشبکه‌مبنا</vt:lpstr>
      <vt:lpstr>رمزنگاری مشبکه‌مبنا</vt:lpstr>
      <vt:lpstr>رمزنگاری مشبکه‌مبنا</vt:lpstr>
      <vt:lpstr>چه زمانی برای استفاده از رمزنگاری پساکوانتومی مناسب است؟</vt:lpstr>
      <vt:lpstr>سازمان‌های اطلاعاتی در حال ذخیره داده‌های رمزگذاری شده</vt:lpstr>
      <vt:lpstr>4) مسابقه PQC</vt:lpstr>
      <vt:lpstr>مسابقه رمزنگاری پساکوانتومی NIST</vt:lpstr>
      <vt:lpstr>مسابقه NIST – دور سوم</vt:lpstr>
      <vt:lpstr>مسابقه NIST – منتخبین دور سوم</vt:lpstr>
      <vt:lpstr>الگوریتم Kyber</vt:lpstr>
      <vt:lpstr>الگوریتم Kyber</vt:lpstr>
      <vt:lpstr>الگوریتم KEM (در مقایسه با دیفی-هلمن)</vt:lpstr>
      <vt:lpstr>الگوریتم‌های منتخب امضای دیجیتال</vt:lpstr>
      <vt:lpstr>استفاده بر روی TLS</vt:lpstr>
      <vt:lpstr>پروژه‌ی Open Quantum Safe (OQS)</vt:lpstr>
      <vt:lpstr>دیگر استفاده‌ها در کاربرد</vt:lpstr>
      <vt:lpstr>مسابقه NIST – دور چهارم</vt:lpstr>
      <vt:lpstr>سوال؟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mahsan1</dc:creator>
  <cp:lastModifiedBy>Ahmad Boorghany</cp:lastModifiedBy>
  <cp:revision>343</cp:revision>
  <dcterms:created xsi:type="dcterms:W3CDTF">2017-04-08T11:56:30Z</dcterms:created>
  <dcterms:modified xsi:type="dcterms:W3CDTF">2022-08-13T11:26:32Z</dcterms:modified>
</cp:coreProperties>
</file>